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82"/>
  </p:notesMasterIdLst>
  <p:sldIdLst>
    <p:sldId id="959" r:id="rId3"/>
    <p:sldId id="1064" r:id="rId4"/>
    <p:sldId id="961" r:id="rId5"/>
    <p:sldId id="962" r:id="rId6"/>
    <p:sldId id="960" r:id="rId7"/>
    <p:sldId id="1065" r:id="rId8"/>
    <p:sldId id="408" r:id="rId9"/>
    <p:sldId id="1020" r:id="rId10"/>
    <p:sldId id="963" r:id="rId11"/>
    <p:sldId id="1030" r:id="rId12"/>
    <p:sldId id="964" r:id="rId13"/>
    <p:sldId id="966" r:id="rId14"/>
    <p:sldId id="979" r:id="rId15"/>
    <p:sldId id="1073" r:id="rId16"/>
    <p:sldId id="968" r:id="rId17"/>
    <p:sldId id="986" r:id="rId18"/>
    <p:sldId id="1059" r:id="rId19"/>
    <p:sldId id="970" r:id="rId20"/>
    <p:sldId id="981" r:id="rId21"/>
    <p:sldId id="982" r:id="rId22"/>
    <p:sldId id="977" r:id="rId23"/>
    <p:sldId id="419" r:id="rId24"/>
    <p:sldId id="1033" r:id="rId25"/>
    <p:sldId id="983" r:id="rId26"/>
    <p:sldId id="433" r:id="rId27"/>
    <p:sldId id="1041" r:id="rId28"/>
    <p:sldId id="432" r:id="rId29"/>
    <p:sldId id="1084" r:id="rId30"/>
    <p:sldId id="1085" r:id="rId31"/>
    <p:sldId id="1086" r:id="rId32"/>
    <p:sldId id="1087" r:id="rId33"/>
    <p:sldId id="1088" r:id="rId34"/>
    <p:sldId id="1089" r:id="rId35"/>
    <p:sldId id="1090" r:id="rId36"/>
    <p:sldId id="1052" r:id="rId37"/>
    <p:sldId id="422" r:id="rId38"/>
    <p:sldId id="991" r:id="rId39"/>
    <p:sldId id="1040" r:id="rId40"/>
    <p:sldId id="988" r:id="rId41"/>
    <p:sldId id="989" r:id="rId42"/>
    <p:sldId id="1021" r:id="rId43"/>
    <p:sldId id="990" r:id="rId44"/>
    <p:sldId id="427" r:id="rId45"/>
    <p:sldId id="980" r:id="rId46"/>
    <p:sldId id="1031" r:id="rId47"/>
    <p:sldId id="993" r:id="rId48"/>
    <p:sldId id="994" r:id="rId49"/>
    <p:sldId id="1035" r:id="rId50"/>
    <p:sldId id="1006" r:id="rId51"/>
    <p:sldId id="1039" r:id="rId52"/>
    <p:sldId id="1034" r:id="rId53"/>
    <p:sldId id="1004" r:id="rId54"/>
    <p:sldId id="1007" r:id="rId55"/>
    <p:sldId id="992" r:id="rId56"/>
    <p:sldId id="1045" r:id="rId57"/>
    <p:sldId id="944" r:id="rId58"/>
    <p:sldId id="1008" r:id="rId59"/>
    <p:sldId id="1022" r:id="rId60"/>
    <p:sldId id="1010" r:id="rId61"/>
    <p:sldId id="1015" r:id="rId62"/>
    <p:sldId id="436" r:id="rId63"/>
    <p:sldId id="1016" r:id="rId64"/>
    <p:sldId id="1017" r:id="rId65"/>
    <p:sldId id="939" r:id="rId66"/>
    <p:sldId id="1019" r:id="rId67"/>
    <p:sldId id="1053" r:id="rId68"/>
    <p:sldId id="1023" r:id="rId69"/>
    <p:sldId id="1026" r:id="rId70"/>
    <p:sldId id="1011" r:id="rId71"/>
    <p:sldId id="1013" r:id="rId72"/>
    <p:sldId id="1056" r:id="rId73"/>
    <p:sldId id="1055" r:id="rId74"/>
    <p:sldId id="958" r:id="rId75"/>
    <p:sldId id="409" r:id="rId76"/>
    <p:sldId id="1079" r:id="rId77"/>
    <p:sldId id="1032" r:id="rId78"/>
    <p:sldId id="1083" r:id="rId79"/>
    <p:sldId id="976" r:id="rId80"/>
    <p:sldId id="1081" r:id="rId81"/>
  </p:sldIdLst>
  <p:sldSz cx="9144000" cy="6858000" type="screen4x3"/>
  <p:notesSz cx="7102475" cy="897255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" lastIdx="1" clrIdx="0"/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5B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73" autoAdjust="0"/>
    <p:restoredTop sz="92659" autoAdjust="0"/>
  </p:normalViewPr>
  <p:slideViewPr>
    <p:cSldViewPr>
      <p:cViewPr varScale="1">
        <p:scale>
          <a:sx n="68" d="100"/>
          <a:sy n="68" d="100"/>
        </p:scale>
        <p:origin x="531" y="3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04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01720653-6FD9-4034-8E7D-FC0A914FC4A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5FFAC2F-3327-41D7-A3AC-5974E5AA79F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449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6B14319-E147-4566-ACF6-42FB83596B7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8100" y="673100"/>
            <a:ext cx="4486275" cy="3363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65A6E08C-9D36-49F8-A5D7-74E3674D35B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262438"/>
            <a:ext cx="5683250" cy="40370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8134" name="Rectangle 6">
            <a:extLst>
              <a:ext uri="{FF2B5EF4-FFF2-40B4-BE49-F238E27FC236}">
                <a16:creationId xmlns:a16="http://schemas.microsoft.com/office/drawing/2014/main" id="{E8E147BB-E558-4195-8892-16AA634C852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21700"/>
            <a:ext cx="3078163" cy="449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8135" name="Rectangle 7">
            <a:extLst>
              <a:ext uri="{FF2B5EF4-FFF2-40B4-BE49-F238E27FC236}">
                <a16:creationId xmlns:a16="http://schemas.microsoft.com/office/drawing/2014/main" id="{99894342-3D4A-486B-84C5-9167877B6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8521700"/>
            <a:ext cx="3078163" cy="449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AB70560-DB36-4D6E-9402-7FE305DEF51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17BDE8-4EDA-48CC-9132-27C8A2F24A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43670C-AF8C-46C1-AE8C-D4E7423806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ACF2FE-B7B1-4732-825D-2A85175C60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E1E95-4578-49E9-9AAC-EA0360F1C44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94323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D6FB4A-1B5C-4D98-9A99-D3F32E532D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070ED1-D12A-4CD1-BEA0-FB2835FA65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F9AFE0-0FA8-4DE3-A0BC-736D83E3E1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01AA9-57DA-4DF4-B076-988E6CDD51C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07163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5E32F2-114D-4263-8F41-03632A7D0E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482BCF-D0E6-4380-BE65-7DB6C0DA7C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BA7A7E-8CBA-49F0-AEC8-C912484FA3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307A6-0CA7-4C8D-8CC0-F983FD215D0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1256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10980E6-89FD-4B6D-A2A6-0E2D62A6DB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7C6AE4A-A29C-47FA-917C-1581D3FDBE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2E6D11C-3451-4024-BC03-10B36FD4E2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62009-2120-42F5-BFEF-B3DC11A6FB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6069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E1D60-E9F1-4BCE-B16F-2605AF6E6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6EA74-C96B-4BFD-97E4-8B4D6E4DA7BD}" type="datetimeFigureOut">
              <a:rPr lang="en-ZA"/>
              <a:pPr>
                <a:defRPr/>
              </a:pPr>
              <a:t>2023/08/17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5C654-F683-4C41-933C-729B5F4B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A9C14-776C-4890-8207-715E2B801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88F53-0A77-403C-8127-A298D78F8AC9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1418692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E62A0-E6A4-412B-8849-305D281B1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F1134-8C45-4210-AEE9-A26E1A73864C}" type="datetimeFigureOut">
              <a:rPr lang="en-ZA"/>
              <a:pPr>
                <a:defRPr/>
              </a:pPr>
              <a:t>2023/08/17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A0C84-7FFB-4FE4-A4C0-13E683FB8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8A0BA-034D-43A5-BDCB-CE3BB1D08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BEE0B-0218-4FE9-8149-899A18584ED4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3822499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6E4BE-1A1A-4C30-B8DF-54F0AC6E8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87B66-AD5A-44EA-9407-60B4F7B2708A}" type="datetimeFigureOut">
              <a:rPr lang="en-ZA"/>
              <a:pPr>
                <a:defRPr/>
              </a:pPr>
              <a:t>2023/08/17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3DF3C-D093-463C-9348-B201023B5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25F5C-9897-49B7-88A6-3E7BFA8F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19924-EBF4-4F39-9CF4-8260449A003F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2286205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AA49F8-946F-417F-A957-E4F62117A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9A67C-8564-4132-8152-C2846249EB50}" type="datetimeFigureOut">
              <a:rPr lang="en-ZA"/>
              <a:pPr>
                <a:defRPr/>
              </a:pPr>
              <a:t>2023/08/17</a:t>
            </a:fld>
            <a:endParaRPr lang="en-Z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53119F-3ED7-4BEF-B757-56BA62245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887A0D-2363-4DB5-97BC-57DBF7AB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ECD50-904D-4731-815B-8413C9DF5D21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2267182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612D0B3-6EF8-472D-AAB3-78D7C3A6C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EF122-1B9D-4EB2-A447-DC9C6A1126B2}" type="datetimeFigureOut">
              <a:rPr lang="en-ZA"/>
              <a:pPr>
                <a:defRPr/>
              </a:pPr>
              <a:t>2023/08/17</a:t>
            </a:fld>
            <a:endParaRPr lang="en-Z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93DBAB-699F-4FE8-B077-F4E8013C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2A3245-D556-42C1-B440-DAC1FAFE8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6D33B-F12F-4D01-9B95-4F7D35E064EF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3966206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88F4883-828D-4DC7-B8AD-BAE50D65F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41290-B0F3-436E-8DF0-CB2015116561}" type="datetimeFigureOut">
              <a:rPr lang="en-ZA"/>
              <a:pPr>
                <a:defRPr/>
              </a:pPr>
              <a:t>2023/08/17</a:t>
            </a:fld>
            <a:endParaRPr lang="en-Z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50FFB43-3D8F-421E-AEEB-E8413332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0D016B3-985F-4593-A942-7FF5DA449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C3C78-D0A0-4186-8FE5-0054E46356DC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1269578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D137348-16AE-427A-AF82-D5F866DCA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9DAC3-6FD7-40DB-BBCF-DC8CD9BB6AEA}" type="datetimeFigureOut">
              <a:rPr lang="en-ZA"/>
              <a:pPr>
                <a:defRPr/>
              </a:pPr>
              <a:t>2023/08/17</a:t>
            </a:fld>
            <a:endParaRPr lang="en-Z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740012-0C4A-42E5-ABF2-A1001CD60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64CD15-8D72-45C9-9DDB-9A4DFD0A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ADD2A-2637-42FF-9F79-4332C34DC64E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286424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2885CA-E663-4BA4-8A29-6BADD1BF20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828D84-78C2-4B91-8239-ADC2C15E9B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7961E5-DDE5-4E93-922F-CA06D392C2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09197-7B11-4F79-9B88-7A6DFC67441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7889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383C17-B72A-4E3E-BC24-3BAB4E55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52A79-98A1-411C-98CC-5957B39B75EF}" type="datetimeFigureOut">
              <a:rPr lang="en-ZA"/>
              <a:pPr>
                <a:defRPr/>
              </a:pPr>
              <a:t>2023/08/17</a:t>
            </a:fld>
            <a:endParaRPr lang="en-Z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B3C786-30C6-461A-AD33-71DA2EF67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6BE192-EEE0-42F8-967B-7FBB5286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34670-C9C6-4EE3-9CF7-41D99831266B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1139848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4A5816-6B84-488D-8333-B2023C6AC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3E5C1-CF7D-4FD8-90F2-E9123DB10645}" type="datetimeFigureOut">
              <a:rPr lang="en-ZA"/>
              <a:pPr>
                <a:defRPr/>
              </a:pPr>
              <a:t>2023/08/17</a:t>
            </a:fld>
            <a:endParaRPr lang="en-Z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8CDC7B-3A09-492B-B2B5-F70719A75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2FFF43-E198-40C9-87C7-50C5F743D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0B008-3251-4F51-9D8C-D6F63175DE24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1447650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94FF3-52CE-44DF-8C98-126835692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E7A95-F127-452E-8C3D-1FD07B425976}" type="datetimeFigureOut">
              <a:rPr lang="en-ZA"/>
              <a:pPr>
                <a:defRPr/>
              </a:pPr>
              <a:t>2023/08/17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53B16-3CCD-4A2E-941B-883D0976E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042B5-C0A8-47F6-BF70-CE8562D6C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2DCC4-6063-4BB2-AB2E-6B035ECFCEBD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726288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173BB-9138-413E-8389-EAC2E448A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B34AA-4D25-4E33-B33B-DD88521D238F}" type="datetimeFigureOut">
              <a:rPr lang="en-ZA"/>
              <a:pPr>
                <a:defRPr/>
              </a:pPr>
              <a:t>2023/08/17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FB8F0-1667-43A2-AAF6-61A1AE7EA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DEC3E-6DE7-4EBD-A9CD-0AF0E8419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BEC86-D419-4282-AC41-1196210C20F4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3893569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20575D-B1E5-4D71-827D-3D2AC55DAB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634083-5749-4034-BFA3-44BCF522F3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1A012D-35BF-47D0-A625-4B4CF93DE4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5301C-83F2-4422-91D1-8595FD80DD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6625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779EB-1A18-4518-AE07-EF36500D5B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E16818-9444-4F99-9A27-3507C0FCE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DDF2EE-9A9C-494F-8DEF-5D66754AF9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3E4D6-1AC9-431E-970F-8B9C752F33C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505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E43762-9456-48C1-821B-F841BA912D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9968AB-84B6-446F-A4E3-3D885F80A9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8E552EE-EC06-4188-B8F1-58CB4D4D07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17DB7-03A8-4A99-9840-6284FFC2CF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430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C33A867-C283-4B8E-B00C-005C4BEE1B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0564E83-3261-422F-A022-CFBA9DB41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B4788A6-31AA-4665-A04C-DF60F19590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27572-CC4D-4D6B-8C0E-4508AC3311D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8713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5363766-1080-47B2-A6B8-B3B3C4AE9F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D3BFC06-C548-435C-9162-BB62796C64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42B69F-B694-41EE-84D1-EF5F4F56CF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8763F-E86B-4D8D-937A-80191339E87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802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FE4D82-5BA8-4153-A35A-DAA85CFBD2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758C33-E117-4F38-951C-BF4A4C2808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AB9243-19C4-43F2-98C1-5D60840FC7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F0F78-1138-49E2-AE37-DDCFF249F1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9782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Z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75DF68-FB82-4E1A-930F-70A7CE8C4B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DFBE4F-D93B-438F-A462-FB880D9F8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AE9FE0-F46D-49EF-9350-8ABE66D612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195FE-4232-4485-B428-7712024836E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298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8CECFEA-FD7C-4A35-8BBD-6F63BCED8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9AA1AC-61DF-472F-86C3-272E8AE76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29F07C5-1AC5-46A2-902E-DB0E337253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146F16E-839F-454B-B6A4-F1767EE8C01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674C1D7-5DF6-4B87-B683-0FC0ABEA89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735EA46-29BF-49A6-97B6-A34F4AE863D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8723178B-F067-4C8E-908F-D6D3BBE9834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5865FD97-45EE-4960-BB20-DBF4C022FE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FAB0E-4B11-4679-B8A3-F77C89F95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842759-DF53-4B4E-A550-6B700BFB4D98}" type="datetimeFigureOut">
              <a:rPr lang="en-ZA"/>
              <a:pPr>
                <a:defRPr/>
              </a:pPr>
              <a:t>2023/08/17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BACD8-C9AD-486D-824F-68289ABDF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CD4F1-A89C-4D11-A282-3FA760371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EFB84E2-987A-4B48-BB1B-2A6843B738C9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hyperlink" Target="mailto:Claudia@fox5.co.z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1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4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1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1.png"/><Relationship Id="rId4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1.png"/><Relationship Id="rId4" Type="http://schemas.openxmlformats.org/officeDocument/2006/relationships/image" Target="../media/image5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1.png"/><Relationship Id="rId4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1.png"/><Relationship Id="rId4" Type="http://schemas.openxmlformats.org/officeDocument/2006/relationships/image" Target="../media/image5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1.png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1.png"/><Relationship Id="rId4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1.png"/><Relationship Id="rId5" Type="http://schemas.microsoft.com/office/2007/relationships/hdphoto" Target="../media/hdphoto5.wdp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1.png"/><Relationship Id="rId4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1.png"/><Relationship Id="rId4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5" Type="http://schemas.openxmlformats.org/officeDocument/2006/relationships/image" Target="../media/image67.png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1.png"/><Relationship Id="rId4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1.png"/><Relationship Id="rId4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1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1.png"/><Relationship Id="rId4" Type="http://schemas.openxmlformats.org/officeDocument/2006/relationships/image" Target="../media/image73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5" Type="http://schemas.openxmlformats.org/officeDocument/2006/relationships/image" Target="../media/image1.png"/><Relationship Id="rId4" Type="http://schemas.openxmlformats.org/officeDocument/2006/relationships/image" Target="../media/image7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1.png"/><Relationship Id="rId4" Type="http://schemas.openxmlformats.org/officeDocument/2006/relationships/image" Target="../media/image75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id="{6183C327-2725-491F-8B6C-D79E39D1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981075"/>
            <a:ext cx="74882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/>
              <a:t>RADIOLOGY</a:t>
            </a:r>
            <a:r>
              <a:rPr lang="en-US" altLang="en-US" sz="4400"/>
              <a:t> and </a:t>
            </a:r>
            <a:r>
              <a:rPr lang="en-US" altLang="en-US" sz="4400" b="1"/>
              <a:t>PATHOLOGY</a:t>
            </a:r>
            <a:r>
              <a:rPr lang="en-US" altLang="en-US" sz="4400"/>
              <a:t> of </a:t>
            </a:r>
            <a:r>
              <a:rPr lang="en-US" altLang="en-US" sz="4400" b="1"/>
              <a:t>ODONTOGENIC TUMOURS</a:t>
            </a:r>
          </a:p>
        </p:txBody>
      </p:sp>
      <p:sp>
        <p:nvSpPr>
          <p:cNvPr id="4099" name="TextBox 4">
            <a:extLst>
              <a:ext uri="{FF2B5EF4-FFF2-40B4-BE49-F238E27FC236}">
                <a16:creationId xmlns:a16="http://schemas.microsoft.com/office/drawing/2014/main" id="{9BD6FBF2-7712-431D-9561-B97F39F66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581525"/>
            <a:ext cx="7775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Claudia Noffke and Erich Raubenheimer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62D596-A239-4003-994B-787887F62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58769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23AF23-B82C-4D11-AB38-C16AB1FBFC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75" t="13659" r="18475"/>
          <a:stretch/>
        </p:blipFill>
        <p:spPr>
          <a:xfrm>
            <a:off x="2771800" y="764704"/>
            <a:ext cx="4392488" cy="4585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315" name="TextBox 1">
            <a:extLst>
              <a:ext uri="{FF2B5EF4-FFF2-40B4-BE49-F238E27FC236}">
                <a16:creationId xmlns:a16="http://schemas.microsoft.com/office/drawing/2014/main" id="{871C77E6-4FB1-410A-BF95-52F8C4458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949950"/>
            <a:ext cx="6985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1800"/>
              <a:t>Cortical expansion with perforation in large lesions 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73E8B4-4466-4B72-8C05-A2B3059DA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6117263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>
            <a:extLst>
              <a:ext uri="{FF2B5EF4-FFF2-40B4-BE49-F238E27FC236}">
                <a16:creationId xmlns:a16="http://schemas.microsoft.com/office/drawing/2014/main" id="{435B3783-8659-4EA1-B5AF-6E1F5C3A4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1341438"/>
            <a:ext cx="547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Unilocular ameloblastoma</a:t>
            </a:r>
          </a:p>
        </p:txBody>
      </p:sp>
      <p:sp>
        <p:nvSpPr>
          <p:cNvPr id="14339" name="TextBox 5">
            <a:extLst>
              <a:ext uri="{FF2B5EF4-FFF2-40B4-BE49-F238E27FC236}">
                <a16:creationId xmlns:a16="http://schemas.microsoft.com/office/drawing/2014/main" id="{063E6651-2252-4DD5-898D-34CA7EFF8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276475"/>
            <a:ext cx="734377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Site: </a:t>
            </a:r>
            <a:r>
              <a:rPr lang="en-US" altLang="en-US" sz="2000" dirty="0"/>
              <a:t>posterior mandible, but more common in the anterior mandible than the multilocular type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Gender and age: </a:t>
            </a:r>
            <a:r>
              <a:rPr lang="en-US" altLang="en-US" sz="2000" dirty="0"/>
              <a:t>more males, most frequently 3</a:t>
            </a:r>
            <a:r>
              <a:rPr lang="en-US" altLang="en-US" sz="2000" baseline="30000" dirty="0"/>
              <a:t>rd</a:t>
            </a:r>
            <a:r>
              <a:rPr lang="en-US" altLang="en-US" sz="2000" dirty="0"/>
              <a:t> decade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Clinical: </a:t>
            </a:r>
            <a:r>
              <a:rPr lang="en-US" altLang="en-US" sz="2000" dirty="0"/>
              <a:t>expansion with egg-shell thinning, tooth displacement, nerve intact</a:t>
            </a:r>
            <a:endParaRPr lang="en-US" altLang="en-US" sz="20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Imaging: </a:t>
            </a:r>
            <a:r>
              <a:rPr lang="en-US" altLang="en-US" sz="2000" dirty="0"/>
              <a:t>well demarcated radiolucency with tooth displacement and resorption of adjacent roots. Cortical perforation with large lesions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Microscopy:</a:t>
            </a:r>
            <a:r>
              <a:rPr lang="en-US" altLang="en-US" sz="2000" dirty="0"/>
              <a:t> unilocular cavity lined by ameloblasts, Type I: simple type, Type II: intraluminal proliferation, Type III: mural invasion (see later)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Management:</a:t>
            </a:r>
            <a:r>
              <a:rPr lang="en-US" altLang="en-US" sz="2000" dirty="0"/>
              <a:t> wide resection, high recurrence rate if enucleated </a:t>
            </a:r>
            <a:endParaRPr lang="en-US" altLang="en-US" sz="2000" b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86C577-DCC7-4388-A5E7-E947755C0413}"/>
              </a:ext>
            </a:extLst>
          </p:cNvPr>
          <p:cNvSpPr/>
          <p:nvPr/>
        </p:nvSpPr>
        <p:spPr>
          <a:xfrm>
            <a:off x="3203575" y="773113"/>
            <a:ext cx="2232025" cy="431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Central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5D2BD1-1019-47EC-BF29-A912733AF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312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Image15">
            <a:extLst>
              <a:ext uri="{FF2B5EF4-FFF2-40B4-BE49-F238E27FC236}">
                <a16:creationId xmlns:a16="http://schemas.microsoft.com/office/drawing/2014/main" id="{F975B3E3-37CE-4A9A-AABD-BA3A28C5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752" y="1412776"/>
            <a:ext cx="4840553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363" name="Text Box 7">
            <a:extLst>
              <a:ext uri="{FF2B5EF4-FFF2-40B4-BE49-F238E27FC236}">
                <a16:creationId xmlns:a16="http://schemas.microsoft.com/office/drawing/2014/main" id="{52625D8A-8943-4945-BE23-631615971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33375"/>
            <a:ext cx="4176712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</a:rPr>
              <a:t>Unilocular ameloblastoma</a:t>
            </a:r>
          </a:p>
        </p:txBody>
      </p:sp>
      <p:sp>
        <p:nvSpPr>
          <p:cNvPr id="15364" name="TextBox 1">
            <a:extLst>
              <a:ext uri="{FF2B5EF4-FFF2-40B4-BE49-F238E27FC236}">
                <a16:creationId xmlns:a16="http://schemas.microsoft.com/office/drawing/2014/main" id="{B8D9F967-A750-4770-ABE3-E25C99E94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638" y="5732463"/>
            <a:ext cx="38909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800"/>
              <a:t>Root resorption &amp; cortical expansion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800"/>
              <a:t>May mimic dentigerous cyst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AB8C4D-BD2F-4570-BC9A-018BDE0C3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351342">
            <a:off x="1331640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Image15">
            <a:extLst>
              <a:ext uri="{FF2B5EF4-FFF2-40B4-BE49-F238E27FC236}">
                <a16:creationId xmlns:a16="http://schemas.microsoft.com/office/drawing/2014/main" id="{CEBAE93B-907F-4A45-8D0B-448A35764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81225" y="765175"/>
            <a:ext cx="4406900" cy="4895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411" name="TextBox 1">
            <a:extLst>
              <a:ext uri="{FF2B5EF4-FFF2-40B4-BE49-F238E27FC236}">
                <a16:creationId xmlns:a16="http://schemas.microsoft.com/office/drawing/2014/main" id="{8345B082-F13A-4BA6-A96B-FE8490E64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3213100"/>
            <a:ext cx="2447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</a:rPr>
              <a:t>Straw coloured fluid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ZA" altLang="en-US" sz="18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</a:rPr>
              <a:t>Expansion</a:t>
            </a:r>
          </a:p>
        </p:txBody>
      </p:sp>
      <p:sp>
        <p:nvSpPr>
          <p:cNvPr id="17412" name="TextBox 1">
            <a:extLst>
              <a:ext uri="{FF2B5EF4-FFF2-40B4-BE49-F238E27FC236}">
                <a16:creationId xmlns:a16="http://schemas.microsoft.com/office/drawing/2014/main" id="{B7ECFD95-0B1D-4A59-BE37-2CC2959B2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188913"/>
            <a:ext cx="2952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Unilocular ameloblastoma</a:t>
            </a:r>
          </a:p>
        </p:txBody>
      </p:sp>
      <p:sp>
        <p:nvSpPr>
          <p:cNvPr id="17413" name="TextBox 1">
            <a:extLst>
              <a:ext uri="{FF2B5EF4-FFF2-40B4-BE49-F238E27FC236}">
                <a16:creationId xmlns:a16="http://schemas.microsoft.com/office/drawing/2014/main" id="{CCC6105D-8B15-4144-ADD5-A240615EC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68988"/>
            <a:ext cx="7056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800"/>
              <a:t>Anterior mandible: Cross section through surgical specimen shows labial and lingual expansion with unilocular cavity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4454CFF-DE69-4AA4-9C1A-CE29DA0FFFC3}"/>
              </a:ext>
            </a:extLst>
          </p:cNvPr>
          <p:cNvSpPr/>
          <p:nvPr/>
        </p:nvSpPr>
        <p:spPr>
          <a:xfrm>
            <a:off x="3988631" y="3284984"/>
            <a:ext cx="792088" cy="576064"/>
          </a:xfrm>
          <a:prstGeom prst="ellipse">
            <a:avLst/>
          </a:prstGeom>
          <a:solidFill>
            <a:srgbClr val="EAC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591D9E-54CE-402D-9C71-0B5401337E4B}"/>
              </a:ext>
            </a:extLst>
          </p:cNvPr>
          <p:cNvSpPr txBox="1"/>
          <p:nvPr/>
        </p:nvSpPr>
        <p:spPr>
          <a:xfrm>
            <a:off x="4050027" y="3367285"/>
            <a:ext cx="684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/>
              <a:t>cavity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EDDCB5-0F0C-4C8B-9F85-E1842D670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213" y="6362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Content Placeholder 3">
            <a:extLst>
              <a:ext uri="{FF2B5EF4-FFF2-40B4-BE49-F238E27FC236}">
                <a16:creationId xmlns:a16="http://schemas.microsoft.com/office/drawing/2014/main" id="{ED48CC00-E27D-44CF-A3B5-C9A1E6F5E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-2443" t="1638" r="2443" b="2140"/>
          <a:stretch/>
        </p:blipFill>
        <p:spPr>
          <a:xfrm>
            <a:off x="792028" y="3039815"/>
            <a:ext cx="2592288" cy="3440151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303C44D3-6CD0-4E55-931C-479DF33E7F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552" y="539304"/>
            <a:ext cx="3456745" cy="2295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CDB26729-6DFF-4526-A683-4A1FA1AFA6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66"/>
          <a:stretch/>
        </p:blipFill>
        <p:spPr bwMode="auto">
          <a:xfrm rot="10800000">
            <a:off x="5220260" y="1723468"/>
            <a:ext cx="3563907" cy="2519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119C6F-FDEE-4358-AA4F-9BF76D7DE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188913"/>
            <a:ext cx="3348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Unilocular ameloblastoma</a:t>
            </a:r>
          </a:p>
        </p:txBody>
      </p:sp>
      <p:sp>
        <p:nvSpPr>
          <p:cNvPr id="18438" name="TextBox 2">
            <a:extLst>
              <a:ext uri="{FF2B5EF4-FFF2-40B4-BE49-F238E27FC236}">
                <a16:creationId xmlns:a16="http://schemas.microsoft.com/office/drawing/2014/main" id="{3254EC70-C587-4DC9-A219-EF454C240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908050"/>
            <a:ext cx="1223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Type I</a:t>
            </a:r>
          </a:p>
        </p:txBody>
      </p:sp>
      <p:sp>
        <p:nvSpPr>
          <p:cNvPr id="18439" name="TextBox 4">
            <a:extLst>
              <a:ext uri="{FF2B5EF4-FFF2-40B4-BE49-F238E27FC236}">
                <a16:creationId xmlns:a16="http://schemas.microsoft.com/office/drawing/2014/main" id="{EC3924F3-2291-4F2C-BAB0-1FCE5EA4F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4371975"/>
            <a:ext cx="1655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Type III</a:t>
            </a:r>
          </a:p>
        </p:txBody>
      </p:sp>
      <p:sp>
        <p:nvSpPr>
          <p:cNvPr id="18440" name="TextBox 5">
            <a:extLst>
              <a:ext uri="{FF2B5EF4-FFF2-40B4-BE49-F238E27FC236}">
                <a16:creationId xmlns:a16="http://schemas.microsoft.com/office/drawing/2014/main" id="{DEE3F4D9-FBF1-4044-9A10-FE3F71349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425" y="4759325"/>
            <a:ext cx="144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Type II                                       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74FD33-0BE3-4038-86F2-DD105A574329}"/>
              </a:ext>
            </a:extLst>
          </p:cNvPr>
          <p:cNvCxnSpPr/>
          <p:nvPr/>
        </p:nvCxnSpPr>
        <p:spPr>
          <a:xfrm>
            <a:off x="7251700" y="2684463"/>
            <a:ext cx="0" cy="11525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C74666-0F10-4AF3-B217-CEEB50CF4832}"/>
              </a:ext>
            </a:extLst>
          </p:cNvPr>
          <p:cNvCxnSpPr/>
          <p:nvPr/>
        </p:nvCxnSpPr>
        <p:spPr>
          <a:xfrm flipV="1">
            <a:off x="1979613" y="4071938"/>
            <a:ext cx="0" cy="11652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3" name="TextBox 10">
            <a:extLst>
              <a:ext uri="{FF2B5EF4-FFF2-40B4-BE49-F238E27FC236}">
                <a16:creationId xmlns:a16="http://schemas.microsoft.com/office/drawing/2014/main" id="{29A076BF-AD49-4A77-A3D4-E593888D2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8" y="6080125"/>
            <a:ext cx="3816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Microscopic subtypes</a:t>
            </a:r>
          </a:p>
        </p:txBody>
      </p:sp>
      <p:sp>
        <p:nvSpPr>
          <p:cNvPr id="18444" name="TextBox 2">
            <a:extLst>
              <a:ext uri="{FF2B5EF4-FFF2-40B4-BE49-F238E27FC236}">
                <a16:creationId xmlns:a16="http://schemas.microsoft.com/office/drawing/2014/main" id="{87F1F3EB-CAA5-4513-AF1A-408AECBB5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908050"/>
            <a:ext cx="158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cavity</a:t>
            </a:r>
          </a:p>
        </p:txBody>
      </p:sp>
      <p:sp>
        <p:nvSpPr>
          <p:cNvPr id="18445" name="TextBox 3">
            <a:extLst>
              <a:ext uri="{FF2B5EF4-FFF2-40B4-BE49-F238E27FC236}">
                <a16:creationId xmlns:a16="http://schemas.microsoft.com/office/drawing/2014/main" id="{7ECBAF40-82AB-49C9-B539-30A940444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870075"/>
            <a:ext cx="1728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lining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14879A-AAD3-4A77-9A4D-7975604C6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18602" y="632756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3">
            <a:extLst>
              <a:ext uri="{FF2B5EF4-FFF2-40B4-BE49-F238E27FC236}">
                <a16:creationId xmlns:a16="http://schemas.microsoft.com/office/drawing/2014/main" id="{56A73EBA-A276-459C-8615-9E7F4FDB5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1412875"/>
            <a:ext cx="6048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Multilocular ameloblastoma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EBE1BB-24B0-4BFF-A0B1-6824A4031DF0}"/>
              </a:ext>
            </a:extLst>
          </p:cNvPr>
          <p:cNvSpPr/>
          <p:nvPr/>
        </p:nvSpPr>
        <p:spPr>
          <a:xfrm>
            <a:off x="3492500" y="620713"/>
            <a:ext cx="2016125" cy="5048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Central</a:t>
            </a:r>
          </a:p>
        </p:txBody>
      </p:sp>
      <p:sp>
        <p:nvSpPr>
          <p:cNvPr id="19460" name="TextBox 5">
            <a:extLst>
              <a:ext uri="{FF2B5EF4-FFF2-40B4-BE49-F238E27FC236}">
                <a16:creationId xmlns:a16="http://schemas.microsoft.com/office/drawing/2014/main" id="{1CBDA1CB-85CE-4FE3-AB09-30F106241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284413"/>
            <a:ext cx="7416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Site:</a:t>
            </a:r>
            <a:r>
              <a:rPr lang="en-US" altLang="en-US" sz="2000" dirty="0"/>
              <a:t> posterior mandible, rare in maxilla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Gender and age: </a:t>
            </a:r>
            <a:r>
              <a:rPr lang="en-US" altLang="en-US" sz="2000" dirty="0"/>
              <a:t>more in males, most commonly in 4</a:t>
            </a:r>
            <a:r>
              <a:rPr lang="en-US" altLang="en-US" sz="2000" baseline="30000" dirty="0"/>
              <a:t>th</a:t>
            </a:r>
            <a:r>
              <a:rPr lang="en-US" altLang="en-US" sz="2000" dirty="0"/>
              <a:t> decade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Clinical: </a:t>
            </a:r>
            <a:r>
              <a:rPr lang="en-US" altLang="en-US" sz="2000" dirty="0"/>
              <a:t>expansion, tooth displacement, inferior alveolar canal may be displaced but nerve remains intact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Radiology:</a:t>
            </a:r>
            <a:r>
              <a:rPr lang="en-US" altLang="en-US" sz="2000" dirty="0"/>
              <a:t> radiolucent, multilocular: soap bubble or honey comb appearance, tooth resorption and displacement, may occur around a crown of impacted tooth, expansion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Microscopy: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ameloblastic</a:t>
            </a:r>
            <a:r>
              <a:rPr lang="en-US" altLang="en-US" sz="2000" dirty="0"/>
              <a:t> epithelium growing in follicles and plexiform strands with cystic degeneration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Management:</a:t>
            </a:r>
            <a:r>
              <a:rPr lang="en-US" altLang="en-US" sz="2000" dirty="0"/>
              <a:t> wide resection, recurs if incompletely removed. Multiple recurrence associated with malignant change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F0A813-D86A-41E2-82E1-77741400C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913" y="6040918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4"/>
    </mc:Choice>
    <mc:Fallback xmlns="">
      <p:transition spd="slow" advTm="14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0E1E29-EBB1-4CFA-8A0C-C8D881B56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052736"/>
            <a:ext cx="3461101" cy="4622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483" name="TextBox 4">
            <a:extLst>
              <a:ext uri="{FF2B5EF4-FFF2-40B4-BE49-F238E27FC236}">
                <a16:creationId xmlns:a16="http://schemas.microsoft.com/office/drawing/2014/main" id="{0F7FDA76-87C1-465A-A615-409D52CFF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333375"/>
            <a:ext cx="2952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Multilocular ameloblastoma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82EA7B-C10E-4849-BB66-CBB51E2F52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0159" r="13647"/>
          <a:stretch/>
        </p:blipFill>
        <p:spPr>
          <a:xfrm>
            <a:off x="4860032" y="2156515"/>
            <a:ext cx="3240360" cy="3046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485" name="TextBox 2">
            <a:extLst>
              <a:ext uri="{FF2B5EF4-FFF2-40B4-BE49-F238E27FC236}">
                <a16:creationId xmlns:a16="http://schemas.microsoft.com/office/drawing/2014/main" id="{A7E94A20-C017-4CDD-B273-5974B10C2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832475"/>
            <a:ext cx="30892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800"/>
              <a:t>Mandible, multilocular, soap bubble appearance,</a:t>
            </a:r>
          </a:p>
          <a:p>
            <a:pPr>
              <a:spcBef>
                <a:spcPct val="0"/>
              </a:spcBef>
              <a:buFontTx/>
              <a:buNone/>
            </a:pPr>
            <a:endParaRPr lang="en-ZA" altLang="en-US" sz="1800"/>
          </a:p>
        </p:txBody>
      </p:sp>
      <p:sp>
        <p:nvSpPr>
          <p:cNvPr id="20486" name="TextBox 5">
            <a:extLst>
              <a:ext uri="{FF2B5EF4-FFF2-40B4-BE49-F238E27FC236}">
                <a16:creationId xmlns:a16="http://schemas.microsoft.com/office/drawing/2014/main" id="{9D4F2604-0E16-40D7-AEA0-281F032B8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00663"/>
            <a:ext cx="393065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800"/>
              <a:t>Rare in maxilla, multilocular, honey comb appearance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800"/>
              <a:t>root displacement</a:t>
            </a:r>
            <a:r>
              <a:rPr lang="en-ZA" altLang="en-US"/>
              <a:t>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D1F2F5-8E22-4D9A-9274-AFAA42473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1463" y="62865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C89434-D7A0-4F44-93BF-E0F927F23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1178013"/>
            <a:ext cx="5503808" cy="4501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507" name="TextBox 3">
            <a:extLst>
              <a:ext uri="{FF2B5EF4-FFF2-40B4-BE49-F238E27FC236}">
                <a16:creationId xmlns:a16="http://schemas.microsoft.com/office/drawing/2014/main" id="{C0789956-063B-4EA7-8B94-04FFABCBD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949950"/>
            <a:ext cx="4535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1800"/>
              <a:t>Soap bubble appearance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30DFB5-E255-40C5-8D8F-857ECD1F1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012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043AFA6C-0853-4F75-88F4-D7E3FF7FD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772816"/>
            <a:ext cx="4082842" cy="3517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531" name="TextBox 1">
            <a:extLst>
              <a:ext uri="{FF2B5EF4-FFF2-40B4-BE49-F238E27FC236}">
                <a16:creationId xmlns:a16="http://schemas.microsoft.com/office/drawing/2014/main" id="{8AE35360-10DC-4430-8AA8-982BADEC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04813"/>
            <a:ext cx="316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Multilocular ameloblastoma</a:t>
            </a:r>
          </a:p>
        </p:txBody>
      </p:sp>
      <p:sp>
        <p:nvSpPr>
          <p:cNvPr id="22532" name="TextBox 5">
            <a:extLst>
              <a:ext uri="{FF2B5EF4-FFF2-40B4-BE49-F238E27FC236}">
                <a16:creationId xmlns:a16="http://schemas.microsoft.com/office/drawing/2014/main" id="{7F3B2CB9-A46F-44E1-865A-78C71A86F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7075"/>
            <a:ext cx="7134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800"/>
              <a:t>Absence of anterior border of ramus, expansion and soap bubble appearance, displacement of teeth and root resorption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7EA4D9-A380-4658-87DD-5E111F393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362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C87E52-1E85-4158-B22E-DE8DB2C18D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5" t="7049" r="3165" b="9436"/>
          <a:stretch/>
        </p:blipFill>
        <p:spPr>
          <a:xfrm>
            <a:off x="275118" y="1440341"/>
            <a:ext cx="8640960" cy="3977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555" name="TextBox 2">
            <a:extLst>
              <a:ext uri="{FF2B5EF4-FFF2-40B4-BE49-F238E27FC236}">
                <a16:creationId xmlns:a16="http://schemas.microsoft.com/office/drawing/2014/main" id="{C4D23E8A-C66B-4189-835E-20EE60D53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355600"/>
            <a:ext cx="3311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Multilocular ameloblastoma</a:t>
            </a:r>
          </a:p>
        </p:txBody>
      </p:sp>
      <p:sp>
        <p:nvSpPr>
          <p:cNvPr id="23556" name="TextBox 3">
            <a:extLst>
              <a:ext uri="{FF2B5EF4-FFF2-40B4-BE49-F238E27FC236}">
                <a16:creationId xmlns:a16="http://schemas.microsoft.com/office/drawing/2014/main" id="{5E59A28A-2849-4B33-A71B-1798CA5DE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732463"/>
            <a:ext cx="741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1800"/>
              <a:t>Multilocular soap bubble appearance, severe expansion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03D6DF-C4B5-13FD-346A-B7952F3CB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7904" y="63979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1"/>
    </mc:Choice>
    <mc:Fallback xmlns="">
      <p:transition spd="slow" advTm="12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>
            <a:extLst>
              <a:ext uri="{FF2B5EF4-FFF2-40B4-BE49-F238E27FC236}">
                <a16:creationId xmlns:a16="http://schemas.microsoft.com/office/drawing/2014/main" id="{EC604BB1-4D25-48DE-81EC-1F3C295F4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700213"/>
            <a:ext cx="5761037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Textbook recommended: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Oral Radiology Principles and Interpretation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/>
              <a:t>Edition 7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Stuart C White and Michael J </a:t>
            </a:r>
            <a:r>
              <a:rPr lang="en-US" altLang="en-US" sz="2400" dirty="0" err="1"/>
              <a:t>Pharoah</a:t>
            </a:r>
            <a:endParaRPr lang="en-US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FBCDB-6A31-45BC-A80E-F0F8A442FCDF}"/>
              </a:ext>
            </a:extLst>
          </p:cNvPr>
          <p:cNvSpPr txBox="1"/>
          <p:nvPr/>
        </p:nvSpPr>
        <p:spPr>
          <a:xfrm>
            <a:off x="2771800" y="5016078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hlinkClick r:id="rId4"/>
              </a:rPr>
              <a:t>Claudia@fox5.co.za</a:t>
            </a:r>
            <a:endParaRPr lang="en-ZA" dirty="0"/>
          </a:p>
          <a:p>
            <a:r>
              <a:rPr lang="en-ZA" dirty="0"/>
              <a:t>ejraub@fox5.co.za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87D1ED-76BC-4861-B6DC-965FA27E7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59408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A3EE528E-6D06-4528-83F6-F087B7B06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9411" r="9416" b="1949"/>
          <a:stretch/>
        </p:blipFill>
        <p:spPr bwMode="auto">
          <a:xfrm>
            <a:off x="2087723" y="1268760"/>
            <a:ext cx="4968553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579" name="TextBox 1">
            <a:extLst>
              <a:ext uri="{FF2B5EF4-FFF2-40B4-BE49-F238E27FC236}">
                <a16:creationId xmlns:a16="http://schemas.microsoft.com/office/drawing/2014/main" id="{ADA33E30-F4A6-419B-AA17-3D25E0AD4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404813"/>
            <a:ext cx="3455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Multilocular ameloblastoma</a:t>
            </a:r>
          </a:p>
        </p:txBody>
      </p:sp>
      <p:sp>
        <p:nvSpPr>
          <p:cNvPr id="24580" name="TextBox 1">
            <a:extLst>
              <a:ext uri="{FF2B5EF4-FFF2-40B4-BE49-F238E27FC236}">
                <a16:creationId xmlns:a16="http://schemas.microsoft.com/office/drawing/2014/main" id="{A6CE41B1-F039-426C-8E0C-8BCCD8069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234113"/>
            <a:ext cx="7777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1800"/>
              <a:t>Well-defined, impacted and displaced 38, soap bubble appearance,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0CA2C1-62B1-4DA2-925F-C56BC6F9E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299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5A4E7E94-39E7-4C65-A1C5-3D5765FFE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4095" t="16401" r="22309" b="23750"/>
          <a:stretch/>
        </p:blipFill>
        <p:spPr bwMode="auto">
          <a:xfrm>
            <a:off x="2195736" y="1228341"/>
            <a:ext cx="4320480" cy="4104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603" name="TextBox 1">
            <a:extLst>
              <a:ext uri="{FF2B5EF4-FFF2-40B4-BE49-F238E27FC236}">
                <a16:creationId xmlns:a16="http://schemas.microsoft.com/office/drawing/2014/main" id="{08025410-2A01-43A3-BD96-470A099AD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60350"/>
            <a:ext cx="3348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Multilocular ameloblastoma</a:t>
            </a:r>
          </a:p>
        </p:txBody>
      </p:sp>
      <p:sp>
        <p:nvSpPr>
          <p:cNvPr id="25604" name="TextBox 1">
            <a:extLst>
              <a:ext uri="{FF2B5EF4-FFF2-40B4-BE49-F238E27FC236}">
                <a16:creationId xmlns:a16="http://schemas.microsoft.com/office/drawing/2014/main" id="{CFAB1CFE-4C2B-45FE-980A-7EA82B117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5900738"/>
            <a:ext cx="43195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800"/>
              <a:t>Expansion and destruction of the buccal cortical plate of the mandible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9254D1-8FA2-67F1-9725-0B1DEFD59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5517232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86"/>
    </mc:Choice>
    <mc:Fallback xmlns="">
      <p:transition spd="slow" advTm="27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7" descr="6">
            <a:extLst>
              <a:ext uri="{FF2B5EF4-FFF2-40B4-BE49-F238E27FC236}">
                <a16:creationId xmlns:a16="http://schemas.microsoft.com/office/drawing/2014/main" id="{7E76150C-B65E-4125-8B21-992B3D162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1438120"/>
            <a:ext cx="3533775" cy="4305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627" name="Text Box 8">
            <a:extLst>
              <a:ext uri="{FF2B5EF4-FFF2-40B4-BE49-F238E27FC236}">
                <a16:creationId xmlns:a16="http://schemas.microsoft.com/office/drawing/2014/main" id="{EDE21F5A-B4A2-468E-A6BC-6632D6CC2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925" y="404664"/>
            <a:ext cx="40322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US" altLang="en-US" sz="1800"/>
              <a:t>Multilocular ameloblastoma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8554E5-E24F-4164-95BE-26D306609C5B}"/>
              </a:ext>
            </a:extLst>
          </p:cNvPr>
          <p:cNvSpPr/>
          <p:nvPr/>
        </p:nvSpPr>
        <p:spPr>
          <a:xfrm>
            <a:off x="2843213" y="2636838"/>
            <a:ext cx="1079500" cy="936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Z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2CDD1-48B9-40E9-BB23-B00677D8B5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49" t="8669" r="25657" b="5489"/>
          <a:stretch/>
        </p:blipFill>
        <p:spPr>
          <a:xfrm flipH="1">
            <a:off x="4644008" y="1854988"/>
            <a:ext cx="3888432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630" name="TextBox 5">
            <a:extLst>
              <a:ext uri="{FF2B5EF4-FFF2-40B4-BE49-F238E27FC236}">
                <a16:creationId xmlns:a16="http://schemas.microsoft.com/office/drawing/2014/main" id="{A789AA93-68CE-4AC4-A490-B192D33B6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6197600"/>
            <a:ext cx="2592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1800"/>
              <a:t>Large neglected lesion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D86B0A-BEFB-47D8-AB87-6FEBEC881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3648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60455F-3B7C-4A07-B8CD-438CC91DC7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0007" r="13087"/>
          <a:stretch/>
        </p:blipFill>
        <p:spPr>
          <a:xfrm>
            <a:off x="4283968" y="1412776"/>
            <a:ext cx="4176464" cy="4681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D818BA-772C-4F0B-9301-0073783322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683" t="4851" r="21868" b="4200"/>
          <a:stretch/>
        </p:blipFill>
        <p:spPr>
          <a:xfrm>
            <a:off x="827584" y="1085809"/>
            <a:ext cx="2938524" cy="4990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652" name="TextBox 3">
            <a:extLst>
              <a:ext uri="{FF2B5EF4-FFF2-40B4-BE49-F238E27FC236}">
                <a16:creationId xmlns:a16="http://schemas.microsoft.com/office/drawing/2014/main" id="{1B3EC8C8-22EF-41F5-9876-408984EEF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333375"/>
            <a:ext cx="4103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Multilocular ameloblastoma</a:t>
            </a:r>
          </a:p>
        </p:txBody>
      </p:sp>
      <p:sp>
        <p:nvSpPr>
          <p:cNvPr id="27653" name="TextBox 3">
            <a:extLst>
              <a:ext uri="{FF2B5EF4-FFF2-40B4-BE49-F238E27FC236}">
                <a16:creationId xmlns:a16="http://schemas.microsoft.com/office/drawing/2014/main" id="{B425655F-F8B4-47D2-8FF6-36C6E5D0B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6340475"/>
            <a:ext cx="6192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1800"/>
              <a:t>Neglected case, crossing midline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73664C-7F63-4559-A678-43244FB15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629475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1DA91E-5A6A-43E2-A15E-4C0B231471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14" t="12728" r="31114" b="42289"/>
          <a:stretch/>
        </p:blipFill>
        <p:spPr>
          <a:xfrm>
            <a:off x="1403648" y="1412776"/>
            <a:ext cx="5976664" cy="4357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675" name="TextBox 4">
            <a:extLst>
              <a:ext uri="{FF2B5EF4-FFF2-40B4-BE49-F238E27FC236}">
                <a16:creationId xmlns:a16="http://schemas.microsoft.com/office/drawing/2014/main" id="{DD7219FB-DA49-4A34-A299-8014124CD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949950"/>
            <a:ext cx="73437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Resection specimen: expansion into the sigmoid notch and condylar neck, soap bubble  appearance</a:t>
            </a:r>
          </a:p>
        </p:txBody>
      </p:sp>
      <p:sp>
        <p:nvSpPr>
          <p:cNvPr id="28676" name="TextBox 5">
            <a:extLst>
              <a:ext uri="{FF2B5EF4-FFF2-40B4-BE49-F238E27FC236}">
                <a16:creationId xmlns:a16="http://schemas.microsoft.com/office/drawing/2014/main" id="{1502FABB-3E0C-4C1B-ADA5-5940889FD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333375"/>
            <a:ext cx="370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Multilocular ameloblastoma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64A804-FFAE-41FE-A3A5-40013E319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Image15">
            <a:extLst>
              <a:ext uri="{FF2B5EF4-FFF2-40B4-BE49-F238E27FC236}">
                <a16:creationId xmlns:a16="http://schemas.microsoft.com/office/drawing/2014/main" id="{BE0D01AB-9727-4782-815F-4E6B7452D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403369"/>
            <a:ext cx="3852862" cy="4319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3" name="Picture 5" descr="Figure 1a">
            <a:extLst>
              <a:ext uri="{FF2B5EF4-FFF2-40B4-BE49-F238E27FC236}">
                <a16:creationId xmlns:a16="http://schemas.microsoft.com/office/drawing/2014/main" id="{E7DC6E86-63CF-4E13-A7FA-416F887A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064" y="2951307"/>
            <a:ext cx="3840162" cy="3543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700" name="TextBox 1">
            <a:extLst>
              <a:ext uri="{FF2B5EF4-FFF2-40B4-BE49-F238E27FC236}">
                <a16:creationId xmlns:a16="http://schemas.microsoft.com/office/drawing/2014/main" id="{DCCD2CFA-691D-478B-BB52-123DAE1E5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300663"/>
            <a:ext cx="4248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 b="1"/>
              <a:t>Macroscopic:</a:t>
            </a:r>
            <a:r>
              <a:rPr lang="en-ZA" altLang="en-US" sz="1800"/>
              <a:t> Cystic and solid subtypes</a:t>
            </a:r>
          </a:p>
        </p:txBody>
      </p:sp>
      <p:sp>
        <p:nvSpPr>
          <p:cNvPr id="29701" name="TextBox 1">
            <a:extLst>
              <a:ext uri="{FF2B5EF4-FFF2-40B4-BE49-F238E27FC236}">
                <a16:creationId xmlns:a16="http://schemas.microsoft.com/office/drawing/2014/main" id="{1744C9F8-2E34-4DBC-A981-CA3C1E860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260350"/>
            <a:ext cx="3132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Multilocular ameloblastoma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945249-9FBF-44BF-9076-8BC024B6B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9175" y="634220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9A0190-83ED-48CA-B394-CAE7476AD0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858" t="10010" r="3858" b="20777"/>
          <a:stretch/>
        </p:blipFill>
        <p:spPr>
          <a:xfrm>
            <a:off x="414367" y="3912653"/>
            <a:ext cx="5120569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A061E-6DBB-42A3-9084-CCBD2F63EA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7675" r="10464" b="7143"/>
          <a:stretch/>
        </p:blipFill>
        <p:spPr>
          <a:xfrm rot="16200000" flipV="1">
            <a:off x="1526663" y="-671655"/>
            <a:ext cx="2808312" cy="5070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724" name="TextBox 5">
            <a:extLst>
              <a:ext uri="{FF2B5EF4-FFF2-40B4-BE49-F238E27FC236}">
                <a16:creationId xmlns:a16="http://schemas.microsoft.com/office/drawing/2014/main" id="{2FBDDFDC-38F1-4124-8A39-A0AA24C82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188913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Multilocular ameloblastoma</a:t>
            </a:r>
          </a:p>
        </p:txBody>
      </p:sp>
      <p:sp>
        <p:nvSpPr>
          <p:cNvPr id="30725" name="TextBox 2">
            <a:extLst>
              <a:ext uri="{FF2B5EF4-FFF2-40B4-BE49-F238E27FC236}">
                <a16:creationId xmlns:a16="http://schemas.microsoft.com/office/drawing/2014/main" id="{A61A0E4C-2E94-4E53-BEF2-84B55A8805D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42988" y="3405188"/>
            <a:ext cx="472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1800"/>
              <a:t>Mixed cystic-solid type, same case</a:t>
            </a:r>
          </a:p>
        </p:txBody>
      </p:sp>
      <p:sp>
        <p:nvSpPr>
          <p:cNvPr id="30726" name="TextBox 5">
            <a:extLst>
              <a:ext uri="{FF2B5EF4-FFF2-40B4-BE49-F238E27FC236}">
                <a16:creationId xmlns:a16="http://schemas.microsoft.com/office/drawing/2014/main" id="{5AA78955-023D-45DE-86A9-17EBFE5D9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1692275"/>
            <a:ext cx="2374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1800"/>
              <a:t>Excision specimen, macroscopically </a:t>
            </a:r>
          </a:p>
        </p:txBody>
      </p:sp>
      <p:sp>
        <p:nvSpPr>
          <p:cNvPr id="30727" name="TextBox 6">
            <a:extLst>
              <a:ext uri="{FF2B5EF4-FFF2-40B4-BE49-F238E27FC236}">
                <a16:creationId xmlns:a16="http://schemas.microsoft.com/office/drawing/2014/main" id="{A19D801F-681D-49D4-9BFF-C1A929BA1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084763"/>
            <a:ext cx="2376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1800"/>
              <a:t>Image of above specimen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6E2218-EB03-4D31-BA5C-D4BB75CC7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5">
            <a:extLst>
              <a:ext uri="{FF2B5EF4-FFF2-40B4-BE49-F238E27FC236}">
                <a16:creationId xmlns:a16="http://schemas.microsoft.com/office/drawing/2014/main" id="{DCE2AFB5-1AF4-407E-8E35-2824A6227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6021388"/>
            <a:ext cx="4895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/>
              <a:t>Early cyst formation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117D9F-0C9F-4039-AF81-CF19F6C9B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556792"/>
            <a:ext cx="5699517" cy="4276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B7B2D3-00F0-4375-A35F-9ECC2AD4F3B1}"/>
              </a:ext>
            </a:extLst>
          </p:cNvPr>
          <p:cNvCxnSpPr/>
          <p:nvPr/>
        </p:nvCxnSpPr>
        <p:spPr>
          <a:xfrm flipV="1">
            <a:off x="4716463" y="2852738"/>
            <a:ext cx="719137" cy="31686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9" name="TextBox 5">
            <a:extLst>
              <a:ext uri="{FF2B5EF4-FFF2-40B4-BE49-F238E27FC236}">
                <a16:creationId xmlns:a16="http://schemas.microsoft.com/office/drawing/2014/main" id="{0545F19B-FF05-4FA6-A2C6-497FF4CF6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404813"/>
            <a:ext cx="309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Multilocular ameloblastoma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AD699D-8578-4722-827A-6AE7AA844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410" y="57165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>
            <a:extLst>
              <a:ext uri="{FF2B5EF4-FFF2-40B4-BE49-F238E27FC236}">
                <a16:creationId xmlns:a16="http://schemas.microsoft.com/office/drawing/2014/main" id="{4AD75D93-F68C-456E-AF18-A814DA6F9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135063"/>
            <a:ext cx="78486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&lt;5% of odontogenic </a:t>
            </a:r>
            <a:r>
              <a:rPr lang="en-ZA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tumors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classified into the </a:t>
            </a: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follicular type 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(73% of cases, associated with the crown of an impacted tooth) and the </a:t>
            </a: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extrafollicular type 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 association with an impacted tooth)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 &amp; gender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second decade, average 16 years;</a:t>
            </a: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female predilection (2 : 1)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Clinical: 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often associated with a missing tooth; painless swelling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Site: 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anterior to first molar, 75% in maxilla, 25% in mandible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Imaging: 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frequently attached to an impacted canine, but usually not at the </a:t>
            </a:r>
            <a:r>
              <a:rPr lang="en-ZA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cemento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-enamel junction. Well-defined corticated border, radiolucent (1/3 of cases) or varying amounts of internal calcifications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Microscopic: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odontogenic epithelium arranged in gland-like nests and rosettes with focal calcifications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diagnosis: 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calcifying odontogenic cyst, dentigerous cyst, calcifying epithelial odontogenic </a:t>
            </a:r>
            <a:r>
              <a:rPr lang="en-ZA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tumor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Management: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enucleation, does not recur</a:t>
            </a:r>
          </a:p>
        </p:txBody>
      </p:sp>
      <p:sp>
        <p:nvSpPr>
          <p:cNvPr id="47107" name="TextBox 4">
            <a:extLst>
              <a:ext uri="{FF2B5EF4-FFF2-40B4-BE49-F238E27FC236}">
                <a16:creationId xmlns:a16="http://schemas.microsoft.com/office/drawing/2014/main" id="{CD32331E-21B3-405B-85BC-C1FF4A147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49275"/>
            <a:ext cx="6624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Adenomatoid odontogenic tumor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5173E0-0392-4A1C-C9D6-E961B17EC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176" y="59420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3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0"/>
    </mc:Choice>
    <mc:Fallback xmlns="">
      <p:transition spd="slow" advTm="22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8640D6-4BC9-432D-80D9-FC9F3C85D9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1933" t="10010"/>
          <a:stretch/>
        </p:blipFill>
        <p:spPr>
          <a:xfrm>
            <a:off x="2195736" y="1556792"/>
            <a:ext cx="5497416" cy="4213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8131" name="TextBox 4">
            <a:extLst>
              <a:ext uri="{FF2B5EF4-FFF2-40B4-BE49-F238E27FC236}">
                <a16:creationId xmlns:a16="http://schemas.microsoft.com/office/drawing/2014/main" id="{1AD6C9B0-12D7-4DE3-BA90-9D033AB5B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333375"/>
            <a:ext cx="4176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/>
              <a:t>Adenomatoid odontogenic tumor</a:t>
            </a:r>
          </a:p>
        </p:txBody>
      </p:sp>
      <p:sp>
        <p:nvSpPr>
          <p:cNvPr id="48132" name="TextBox 1">
            <a:extLst>
              <a:ext uri="{FF2B5EF4-FFF2-40B4-BE49-F238E27FC236}">
                <a16:creationId xmlns:a16="http://schemas.microsoft.com/office/drawing/2014/main" id="{E5FED45C-8D0E-4D0E-9887-144E33FBE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6165850"/>
            <a:ext cx="3024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/>
              <a:t>Large example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E5A584-000D-4200-8DA8-1F1AE4E7B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62611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9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stomodeum plus lamina dentalis">
            <a:extLst>
              <a:ext uri="{FF2B5EF4-FFF2-40B4-BE49-F238E27FC236}">
                <a16:creationId xmlns:a16="http://schemas.microsoft.com/office/drawing/2014/main" id="{9220578F-27E3-428C-9FAC-BFDCC1722C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69900"/>
            <a:ext cx="7777163" cy="5916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Box 1">
            <a:extLst>
              <a:ext uri="{FF2B5EF4-FFF2-40B4-BE49-F238E27FC236}">
                <a16:creationId xmlns:a16="http://schemas.microsoft.com/office/drawing/2014/main" id="{7D2CBC4B-7B33-445C-B631-A2E8B2D7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3789363"/>
            <a:ext cx="252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</a:rPr>
              <a:t>Primary stomodeum</a:t>
            </a:r>
          </a:p>
        </p:txBody>
      </p:sp>
      <p:sp>
        <p:nvSpPr>
          <p:cNvPr id="6148" name="TextBox 2">
            <a:extLst>
              <a:ext uri="{FF2B5EF4-FFF2-40B4-BE49-F238E27FC236}">
                <a16:creationId xmlns:a16="http://schemas.microsoft.com/office/drawing/2014/main" id="{5A578CAF-216C-487E-B821-F3E632170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084763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</a:rPr>
              <a:t>Tongue</a:t>
            </a:r>
          </a:p>
        </p:txBody>
      </p:sp>
      <p:sp>
        <p:nvSpPr>
          <p:cNvPr id="6149" name="TextBox 3">
            <a:extLst>
              <a:ext uri="{FF2B5EF4-FFF2-40B4-BE49-F238E27FC236}">
                <a16:creationId xmlns:a16="http://schemas.microsoft.com/office/drawing/2014/main" id="{B8B45785-3765-40DE-B8A6-6BD2ECED1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324100"/>
            <a:ext cx="187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</a:rPr>
              <a:t>Dental lamina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4E2DF88-BED4-4E5E-85F6-1031A79DA607}"/>
              </a:ext>
            </a:extLst>
          </p:cNvPr>
          <p:cNvCxnSpPr>
            <a:stCxn id="6149" idx="1"/>
          </p:cNvCxnSpPr>
          <p:nvPr/>
        </p:nvCxnSpPr>
        <p:spPr>
          <a:xfrm flipH="1" flipV="1">
            <a:off x="5651500" y="2420938"/>
            <a:ext cx="576263" cy="873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TextBox 6">
            <a:extLst>
              <a:ext uri="{FF2B5EF4-FFF2-40B4-BE49-F238E27FC236}">
                <a16:creationId xmlns:a16="http://schemas.microsoft.com/office/drawing/2014/main" id="{F36C429B-AAB3-43B1-B361-189D3212D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765175"/>
            <a:ext cx="3203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</a:rPr>
              <a:t>Developing alveolar bone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</a:rPr>
              <a:t>(Maxilla)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C4237F-71EB-4BB4-BFF5-7C6DA12AA734}"/>
              </a:ext>
            </a:extLst>
          </p:cNvPr>
          <p:cNvCxnSpPr/>
          <p:nvPr/>
        </p:nvCxnSpPr>
        <p:spPr>
          <a:xfrm flipH="1">
            <a:off x="4716463" y="949325"/>
            <a:ext cx="122396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79EC5B-ABAF-4626-B453-37AEDECCF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551723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Image15">
            <a:extLst>
              <a:ext uri="{FF2B5EF4-FFF2-40B4-BE49-F238E27FC236}">
                <a16:creationId xmlns:a16="http://schemas.microsoft.com/office/drawing/2014/main" id="{3A66E05D-60E0-4FCD-87C1-D11B6E18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0" y="581328"/>
            <a:ext cx="3960440" cy="2607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9155" name="Text Box 7">
            <a:extLst>
              <a:ext uri="{FF2B5EF4-FFF2-40B4-BE49-F238E27FC236}">
                <a16:creationId xmlns:a16="http://schemas.microsoft.com/office/drawing/2014/main" id="{4F075221-AA8C-47F0-B661-3723A8566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188913"/>
            <a:ext cx="3527425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Adenomatoid odontogenic tumor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(follicular type) </a:t>
            </a:r>
            <a:endParaRPr lang="en-GB" altLang="en-US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AE9E6E-A6D5-44F6-B517-D2E6416DD5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57"/>
          <a:stretch/>
        </p:blipFill>
        <p:spPr>
          <a:xfrm>
            <a:off x="813275" y="3230070"/>
            <a:ext cx="3773069" cy="3423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9157" name="TextBox 2">
            <a:extLst>
              <a:ext uri="{FF2B5EF4-FFF2-40B4-BE49-F238E27FC236}">
                <a16:creationId xmlns:a16="http://schemas.microsoft.com/office/drawing/2014/main" id="{70777566-E335-4E36-BA50-CE0F6E014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1885950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Without calcifications</a:t>
            </a:r>
          </a:p>
        </p:txBody>
      </p:sp>
      <p:sp>
        <p:nvSpPr>
          <p:cNvPr id="49158" name="TextBox 3">
            <a:extLst>
              <a:ext uri="{FF2B5EF4-FFF2-40B4-BE49-F238E27FC236}">
                <a16:creationId xmlns:a16="http://schemas.microsoft.com/office/drawing/2014/main" id="{A39933B0-3DAD-4566-811E-86A3962C6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4757738"/>
            <a:ext cx="2203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With calcifications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7C87F1-B33B-451F-B612-16320ADB6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78625" y="60932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9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0951D3-3538-40F0-A908-9ACD6CD966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09" r="11073"/>
          <a:stretch/>
        </p:blipFill>
        <p:spPr>
          <a:xfrm>
            <a:off x="683568" y="836712"/>
            <a:ext cx="3888432" cy="389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EF9FAC-6A15-4232-82BC-F684C58D9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470" y="1124744"/>
            <a:ext cx="3087041" cy="4123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0180" name="TextBox 3">
            <a:extLst>
              <a:ext uri="{FF2B5EF4-FFF2-40B4-BE49-F238E27FC236}">
                <a16:creationId xmlns:a16="http://schemas.microsoft.com/office/drawing/2014/main" id="{76A1F674-3510-4FEC-AEB7-BE534C8F6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025" y="260350"/>
            <a:ext cx="42449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Adenomatoid odontogenic tumor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(follicular type)</a:t>
            </a:r>
          </a:p>
        </p:txBody>
      </p:sp>
      <p:sp>
        <p:nvSpPr>
          <p:cNvPr id="50181" name="TextBox 4">
            <a:extLst>
              <a:ext uri="{FF2B5EF4-FFF2-40B4-BE49-F238E27FC236}">
                <a16:creationId xmlns:a16="http://schemas.microsoft.com/office/drawing/2014/main" id="{9B152F84-A98A-4AB7-95B6-D771CC807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445125"/>
            <a:ext cx="81359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/>
              <a:t>Image and surgical specimen of the same case: note the attachment of the tumor apical to the CEJ and the “sago-granules” in the surgical specimen.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3E18AC-CBDB-4D12-99C7-715081642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672" y="62373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4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11">
            <a:extLst>
              <a:ext uri="{FF2B5EF4-FFF2-40B4-BE49-F238E27FC236}">
                <a16:creationId xmlns:a16="http://schemas.microsoft.com/office/drawing/2014/main" id="{B0177F42-B020-4FE6-89E3-BAEAD159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459427"/>
            <a:ext cx="3236664" cy="2993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41" name="Picture 12">
            <a:extLst>
              <a:ext uri="{FF2B5EF4-FFF2-40B4-BE49-F238E27FC236}">
                <a16:creationId xmlns:a16="http://schemas.microsoft.com/office/drawing/2014/main" id="{1BF9A5B4-92B2-4D84-9507-8E3324855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1920" y="3573016"/>
            <a:ext cx="3744912" cy="2951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1204" name="TextBox 1">
            <a:extLst>
              <a:ext uri="{FF2B5EF4-FFF2-40B4-BE49-F238E27FC236}">
                <a16:creationId xmlns:a16="http://schemas.microsoft.com/office/drawing/2014/main" id="{974B2764-164F-4F25-86FE-55FED5BB3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60350"/>
            <a:ext cx="3600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Adenomatoid odontogenic tumor (follicular type)</a:t>
            </a:r>
          </a:p>
        </p:txBody>
      </p:sp>
      <p:sp>
        <p:nvSpPr>
          <p:cNvPr id="51205" name="TextBox 2">
            <a:extLst>
              <a:ext uri="{FF2B5EF4-FFF2-40B4-BE49-F238E27FC236}">
                <a16:creationId xmlns:a16="http://schemas.microsoft.com/office/drawing/2014/main" id="{0CE67E73-7108-4FBB-AA38-4C6731A7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2276872"/>
            <a:ext cx="381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With calcifications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2A9DA6-E8AC-46CE-5C36-FEEB6E009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409" y="566124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8"/>
    </mc:Choice>
    <mc:Fallback xmlns="">
      <p:transition spd="slow" advTm="1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Image15">
            <a:extLst>
              <a:ext uri="{FF2B5EF4-FFF2-40B4-BE49-F238E27FC236}">
                <a16:creationId xmlns:a16="http://schemas.microsoft.com/office/drawing/2014/main" id="{C4917220-507B-4390-A909-6A33E557E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246063"/>
            <a:ext cx="3429000" cy="3527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227" name="Picture 4" descr="C:\Documents and Settings\ejraub\My Documents\old cases\85.4637 AOT2.jpg">
            <a:extLst>
              <a:ext uri="{FF2B5EF4-FFF2-40B4-BE49-F238E27FC236}">
                <a16:creationId xmlns:a16="http://schemas.microsoft.com/office/drawing/2014/main" id="{8EEFCA7C-1C63-428B-8B29-0EB151266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238125"/>
            <a:ext cx="3168650" cy="3543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228" name="Picture 5" descr="C:\Documents and Settings\ejraub\My Documents\old cases\ad od tumor M Matsomane.jpg">
            <a:extLst>
              <a:ext uri="{FF2B5EF4-FFF2-40B4-BE49-F238E27FC236}">
                <a16:creationId xmlns:a16="http://schemas.microsoft.com/office/drawing/2014/main" id="{E2A4A60E-C0B9-4825-843A-E9E89A7BD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213" y="3868738"/>
            <a:ext cx="2952750" cy="2903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2229" name="TextBox 1">
            <a:extLst>
              <a:ext uri="{FF2B5EF4-FFF2-40B4-BE49-F238E27FC236}">
                <a16:creationId xmlns:a16="http://schemas.microsoft.com/office/drawing/2014/main" id="{815FE05F-0FC3-46B9-A4AF-35B3B7470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4005263"/>
            <a:ext cx="1655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</a:rPr>
              <a:t>Sago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</a:rPr>
              <a:t>granules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0136165-C4FD-4490-8D75-B10A5548EF00}"/>
              </a:ext>
            </a:extLst>
          </p:cNvPr>
          <p:cNvCxnSpPr/>
          <p:nvPr/>
        </p:nvCxnSpPr>
        <p:spPr>
          <a:xfrm flipH="1" flipV="1">
            <a:off x="2484438" y="2276475"/>
            <a:ext cx="1582737" cy="17287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35A3E9-112C-4E54-9334-63CB1FFDB6C2}"/>
              </a:ext>
            </a:extLst>
          </p:cNvPr>
          <p:cNvCxnSpPr/>
          <p:nvPr/>
        </p:nvCxnSpPr>
        <p:spPr>
          <a:xfrm flipV="1">
            <a:off x="4256088" y="2276475"/>
            <a:ext cx="1755775" cy="17287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8BF3A10-F811-4CC2-814C-F69C69B88B6C}"/>
              </a:ext>
            </a:extLst>
          </p:cNvPr>
          <p:cNvCxnSpPr>
            <a:stCxn id="52229" idx="1"/>
          </p:cNvCxnSpPr>
          <p:nvPr/>
        </p:nvCxnSpPr>
        <p:spPr>
          <a:xfrm flipH="1">
            <a:off x="2160588" y="4327525"/>
            <a:ext cx="1619250" cy="3238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4" name="TextBox 1">
            <a:extLst>
              <a:ext uri="{FF2B5EF4-FFF2-40B4-BE49-F238E27FC236}">
                <a16:creationId xmlns:a16="http://schemas.microsoft.com/office/drawing/2014/main" id="{44D74624-9A28-494A-97DF-635DC3F7A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00663"/>
            <a:ext cx="3527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Solid and cystic types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1C976A-7472-4C31-9D90-F601B277D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9463" y="61071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3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691A5C-B816-45CB-9B20-5B9D74B7F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1484784"/>
            <a:ext cx="4609433" cy="3891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3251" name="TextBox 4">
            <a:extLst>
              <a:ext uri="{FF2B5EF4-FFF2-40B4-BE49-F238E27FC236}">
                <a16:creationId xmlns:a16="http://schemas.microsoft.com/office/drawing/2014/main" id="{F7265212-A897-4A27-9FD6-022BBDA39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33375"/>
            <a:ext cx="3743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Adenomatoid odontogenic tumor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A92F02-48B8-4076-9ADA-B68626D97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566124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C3325D6C-D3FA-4C27-9FBF-3B8B9C810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560513"/>
            <a:ext cx="7561263" cy="436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Rare, central in bone with a rare peripheral (soft tissue) variant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Age: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20-60 years (average 40 years)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Gender: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males to females 2:1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Site: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premolar/molar area of posterior jaw bones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Clinical: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expansion, commonly associated with an unerupted tooth; displaced teeth and root resorption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Imaging features: 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 to ill-defined, unilocular or multilocular, multiple small radiopacities described as the “driven snow” appearance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Microscopic: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epithelium with calcifications 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Differential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lesions with radiopacities e.g. adenomatoid odontogenic </a:t>
            </a:r>
            <a:r>
              <a:rPr lang="en-ZA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tumor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ameloblastic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fibro-odontoma, calcifying odontogenic cyst. When no calcifications are present, difficult to distinguish from an ameloblastoma </a:t>
            </a:r>
          </a:p>
        </p:txBody>
      </p:sp>
      <p:sp>
        <p:nvSpPr>
          <p:cNvPr id="32771" name="TextBox 4">
            <a:extLst>
              <a:ext uri="{FF2B5EF4-FFF2-40B4-BE49-F238E27FC236}">
                <a16:creationId xmlns:a16="http://schemas.microsoft.com/office/drawing/2014/main" id="{499FF043-A790-4A57-997A-8EF7A4FD1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76250"/>
            <a:ext cx="69135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/>
              <a:t>Calcifying epithelial odontogenic tumor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27F1A4-B832-4C70-A7AB-D835D4F5D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Image115">
            <a:extLst>
              <a:ext uri="{FF2B5EF4-FFF2-40B4-BE49-F238E27FC236}">
                <a16:creationId xmlns:a16="http://schemas.microsoft.com/office/drawing/2014/main" id="{CE0BE591-CCD5-410F-882E-9B09330F6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519" t="22446" r="9989"/>
          <a:stretch/>
        </p:blipFill>
        <p:spPr bwMode="auto">
          <a:xfrm>
            <a:off x="2195736" y="1487253"/>
            <a:ext cx="4259877" cy="4014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795" name="TextBox 1">
            <a:extLst>
              <a:ext uri="{FF2B5EF4-FFF2-40B4-BE49-F238E27FC236}">
                <a16:creationId xmlns:a16="http://schemas.microsoft.com/office/drawing/2014/main" id="{01ACC9F0-8103-4BF6-B0C3-238D0CB25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25" y="5773738"/>
            <a:ext cx="35290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800"/>
              <a:t>Small lesion with a driven snow appearance</a:t>
            </a:r>
          </a:p>
        </p:txBody>
      </p:sp>
      <p:sp>
        <p:nvSpPr>
          <p:cNvPr id="33796" name="TextBox 2">
            <a:extLst>
              <a:ext uri="{FF2B5EF4-FFF2-40B4-BE49-F238E27FC236}">
                <a16:creationId xmlns:a16="http://schemas.microsoft.com/office/drawing/2014/main" id="{8FF42E91-53EB-425F-805C-EF2AFA00C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88913"/>
            <a:ext cx="2736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Calcifying epithelial odontogenic tumor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C195F1-2C71-4C98-9BEC-D243DF01B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6121412"/>
            <a:ext cx="304800" cy="304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20830AA-660D-44D8-98E9-7F4A989D632A}"/>
              </a:ext>
            </a:extLst>
          </p:cNvPr>
          <p:cNvSpPr/>
          <p:nvPr/>
        </p:nvSpPr>
        <p:spPr>
          <a:xfrm>
            <a:off x="2843808" y="2276872"/>
            <a:ext cx="2426568" cy="2849469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C71C19-E182-4B67-94C5-9F37FF1D9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980728"/>
            <a:ext cx="4621169" cy="4523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819" name="TextBox 4">
            <a:extLst>
              <a:ext uri="{FF2B5EF4-FFF2-40B4-BE49-F238E27FC236}">
                <a16:creationId xmlns:a16="http://schemas.microsoft.com/office/drawing/2014/main" id="{3E988848-BF63-4423-A0A4-4541FA5FF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88913"/>
            <a:ext cx="2808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Calcifying epithelial odontogenic tumour</a:t>
            </a:r>
          </a:p>
        </p:txBody>
      </p:sp>
      <p:sp>
        <p:nvSpPr>
          <p:cNvPr id="34820" name="TextBox 1">
            <a:extLst>
              <a:ext uri="{FF2B5EF4-FFF2-40B4-BE49-F238E27FC236}">
                <a16:creationId xmlns:a16="http://schemas.microsoft.com/office/drawing/2014/main" id="{11CD61B1-A5AD-476D-8EA6-A501EE77A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5" y="5805488"/>
            <a:ext cx="4248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/>
              <a:t>Left maxilla: driven-snow appearance with external root resorption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A38A9A-7752-48CB-A8F2-A855E3BAC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573325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D86ECF-3822-4812-9ECF-76377A7F89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0551" t="6621" r="1963"/>
          <a:stretch/>
        </p:blipFill>
        <p:spPr>
          <a:xfrm>
            <a:off x="1907989" y="1340905"/>
            <a:ext cx="5256584" cy="4030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TextBox 4">
            <a:extLst>
              <a:ext uri="{FF2B5EF4-FFF2-40B4-BE49-F238E27FC236}">
                <a16:creationId xmlns:a16="http://schemas.microsoft.com/office/drawing/2014/main" id="{915FF52D-7E94-4B7E-88EB-B7698D09A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60350"/>
            <a:ext cx="2305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Calcifying epithelial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odontogenic tumor</a:t>
            </a:r>
          </a:p>
        </p:txBody>
      </p:sp>
      <p:sp>
        <p:nvSpPr>
          <p:cNvPr id="35844" name="TextBox 1">
            <a:extLst>
              <a:ext uri="{FF2B5EF4-FFF2-40B4-BE49-F238E27FC236}">
                <a16:creationId xmlns:a16="http://schemas.microsoft.com/office/drawing/2014/main" id="{22A13441-953C-4EFA-A169-82CA790BB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805488"/>
            <a:ext cx="56880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Driven snow appearance in a maxillary edentulous alveolar process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F01E3E-FFC8-450D-B80D-7FE5269C6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6299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06151-8CF8-4F20-97CD-94999470F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1484784"/>
            <a:ext cx="4104630" cy="3829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6867" name="TextBox 4">
            <a:extLst>
              <a:ext uri="{FF2B5EF4-FFF2-40B4-BE49-F238E27FC236}">
                <a16:creationId xmlns:a16="http://schemas.microsoft.com/office/drawing/2014/main" id="{DD428D17-E062-4704-BAFC-99FA1B1C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333375"/>
            <a:ext cx="2735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Calcifying epithelial odontogenic tumor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F62026-C25A-4807-B7C3-46E5722FED03}"/>
              </a:ext>
            </a:extLst>
          </p:cNvPr>
          <p:cNvCxnSpPr/>
          <p:nvPr/>
        </p:nvCxnSpPr>
        <p:spPr>
          <a:xfrm flipV="1">
            <a:off x="5292725" y="3500438"/>
            <a:ext cx="287338" cy="23050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9" name="TextBox 7">
            <a:extLst>
              <a:ext uri="{FF2B5EF4-FFF2-40B4-BE49-F238E27FC236}">
                <a16:creationId xmlns:a16="http://schemas.microsoft.com/office/drawing/2014/main" id="{99DDF9A1-99DF-4211-AE11-8EC7EDAF4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799138"/>
            <a:ext cx="2160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Calcification</a:t>
            </a:r>
          </a:p>
        </p:txBody>
      </p:sp>
      <p:sp>
        <p:nvSpPr>
          <p:cNvPr id="36870" name="TextBox 1">
            <a:extLst>
              <a:ext uri="{FF2B5EF4-FFF2-40B4-BE49-F238E27FC236}">
                <a16:creationId xmlns:a16="http://schemas.microsoft.com/office/drawing/2014/main" id="{7A837BC3-58C1-4B1F-9651-CEA2FD097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2133600"/>
            <a:ext cx="2189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Epithelium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1F23C7-B6A0-46A1-9AA1-B385D18C0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5694363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tooth germ1">
            <a:extLst>
              <a:ext uri="{FF2B5EF4-FFF2-40B4-BE49-F238E27FC236}">
                <a16:creationId xmlns:a16="http://schemas.microsoft.com/office/drawing/2014/main" id="{ECA293CC-EA41-4D1E-8427-E12EA976A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188913"/>
            <a:ext cx="4837112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>
            <a:extLst>
              <a:ext uri="{FF2B5EF4-FFF2-40B4-BE49-F238E27FC236}">
                <a16:creationId xmlns:a16="http://schemas.microsoft.com/office/drawing/2014/main" id="{61A136E9-9CB1-4BD4-87B8-E5E8A5B2F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75" y="4797425"/>
            <a:ext cx="1752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</a:rPr>
              <a:t>Rests of Seres</a:t>
            </a:r>
          </a:p>
        </p:txBody>
      </p:sp>
      <p:sp>
        <p:nvSpPr>
          <p:cNvPr id="7172" name="TextBox 3">
            <a:extLst>
              <a:ext uri="{FF2B5EF4-FFF2-40B4-BE49-F238E27FC236}">
                <a16:creationId xmlns:a16="http://schemas.microsoft.com/office/drawing/2014/main" id="{F79E6B18-D6EE-4F9C-9B35-EA7C08893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6267450"/>
            <a:ext cx="2039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</a:rPr>
              <a:t>Mucosa</a:t>
            </a:r>
          </a:p>
        </p:txBody>
      </p:sp>
      <p:sp>
        <p:nvSpPr>
          <p:cNvPr id="7173" name="TextBox 4">
            <a:extLst>
              <a:ext uri="{FF2B5EF4-FFF2-40B4-BE49-F238E27FC236}">
                <a16:creationId xmlns:a16="http://schemas.microsoft.com/office/drawing/2014/main" id="{DCBC19B0-B89F-4695-9A75-87F428BC3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75" y="3141663"/>
            <a:ext cx="2147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</a:rPr>
              <a:t>Dental lamina</a:t>
            </a:r>
          </a:p>
        </p:txBody>
      </p:sp>
      <p:sp>
        <p:nvSpPr>
          <p:cNvPr id="7174" name="TextBox 5">
            <a:extLst>
              <a:ext uri="{FF2B5EF4-FFF2-40B4-BE49-F238E27FC236}">
                <a16:creationId xmlns:a16="http://schemas.microsoft.com/office/drawing/2014/main" id="{BB154E78-C4D2-45AC-9A7D-1D65699A5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75" y="1773238"/>
            <a:ext cx="21478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</a:rPr>
              <a:t>Cap stage of enamel organ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</a:rPr>
              <a:t>(ectoderm)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BD3481-DF75-416E-80E8-F46FA92A2EC5}"/>
              </a:ext>
            </a:extLst>
          </p:cNvPr>
          <p:cNvCxnSpPr/>
          <p:nvPr/>
        </p:nvCxnSpPr>
        <p:spPr>
          <a:xfrm flipH="1" flipV="1">
            <a:off x="5076825" y="1412875"/>
            <a:ext cx="2051050" cy="5032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F156FD-84B5-4040-ADB2-EA93729D50A5}"/>
              </a:ext>
            </a:extLst>
          </p:cNvPr>
          <p:cNvCxnSpPr>
            <a:stCxn id="7173" idx="1"/>
          </p:cNvCxnSpPr>
          <p:nvPr/>
        </p:nvCxnSpPr>
        <p:spPr>
          <a:xfrm flipH="1" flipV="1">
            <a:off x="4356100" y="3141663"/>
            <a:ext cx="2771775" cy="1841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DA3EE7-5BF3-4E0D-BFAA-962F2FC715AC}"/>
              </a:ext>
            </a:extLst>
          </p:cNvPr>
          <p:cNvCxnSpPr>
            <a:stCxn id="7171" idx="1"/>
          </p:cNvCxnSpPr>
          <p:nvPr/>
        </p:nvCxnSpPr>
        <p:spPr>
          <a:xfrm flipH="1">
            <a:off x="3995738" y="4981575"/>
            <a:ext cx="3132137" cy="1841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F879F7-D3FD-4FCD-AFB2-5D67EDFC35D2}"/>
              </a:ext>
            </a:extLst>
          </p:cNvPr>
          <p:cNvCxnSpPr>
            <a:stCxn id="7172" idx="1"/>
          </p:cNvCxnSpPr>
          <p:nvPr/>
        </p:nvCxnSpPr>
        <p:spPr>
          <a:xfrm flipH="1">
            <a:off x="5435600" y="6453188"/>
            <a:ext cx="180022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9" name="TextBox 14">
            <a:extLst>
              <a:ext uri="{FF2B5EF4-FFF2-40B4-BE49-F238E27FC236}">
                <a16:creationId xmlns:a16="http://schemas.microsoft.com/office/drawing/2014/main" id="{AF37E8AF-978D-4464-A047-7854E4074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63" y="476250"/>
            <a:ext cx="2147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</a:rPr>
              <a:t>Tooth follicle (ectomesenchyme)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FEF06C-B7E2-4D2F-B823-9323363EA157}"/>
              </a:ext>
            </a:extLst>
          </p:cNvPr>
          <p:cNvCxnSpPr/>
          <p:nvPr/>
        </p:nvCxnSpPr>
        <p:spPr>
          <a:xfrm flipH="1">
            <a:off x="5562600" y="620713"/>
            <a:ext cx="1452563" cy="2873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81C19A-86F6-44DF-B65D-699335E79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530120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>
            <a:extLst>
              <a:ext uri="{FF2B5EF4-FFF2-40B4-BE49-F238E27FC236}">
                <a16:creationId xmlns:a16="http://schemas.microsoft.com/office/drawing/2014/main" id="{985C8AE7-876F-4F63-9498-80082AEF6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60350"/>
            <a:ext cx="67691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/>
              <a:t>Squamous odontogenic tumor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/>
              <a:t>&amp;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/>
              <a:t>Clear cell odontogenic tumor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5F3627-8201-49FA-B1AF-5B23B4EC0B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27" t="10735" r="25191" b="16805"/>
          <a:stretch/>
        </p:blipFill>
        <p:spPr>
          <a:xfrm>
            <a:off x="4932040" y="3140968"/>
            <a:ext cx="2664296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892" name="TextBox 2">
            <a:extLst>
              <a:ext uri="{FF2B5EF4-FFF2-40B4-BE49-F238E27FC236}">
                <a16:creationId xmlns:a16="http://schemas.microsoft.com/office/drawing/2014/main" id="{826B8192-883C-4A99-830A-EF800FEC3725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1012825" y="2986088"/>
            <a:ext cx="3127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Rare, mandible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Diagnosis is microscopic: squamous epithelium or clear cells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AE7A84-870F-4D0C-8250-5168E3C6C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594928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D912BA-EBF3-434B-9607-72940984FB29}"/>
              </a:ext>
            </a:extLst>
          </p:cNvPr>
          <p:cNvSpPr/>
          <p:nvPr/>
        </p:nvSpPr>
        <p:spPr>
          <a:xfrm>
            <a:off x="1692275" y="1557338"/>
            <a:ext cx="6264275" cy="36004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u="sng" dirty="0"/>
              <a:t>Group 2:</a:t>
            </a:r>
          </a:p>
          <a:p>
            <a:pPr algn="ctr">
              <a:defRPr/>
            </a:pPr>
            <a:r>
              <a:rPr lang="en-US" dirty="0"/>
              <a:t>Mixed epithelial – mesenchymal odontogenic tumors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BA9E5C-12EA-428A-8E44-232E6319B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573325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3">
            <a:extLst>
              <a:ext uri="{FF2B5EF4-FFF2-40B4-BE49-F238E27FC236}">
                <a16:creationId xmlns:a16="http://schemas.microsoft.com/office/drawing/2014/main" id="{1CA3CE88-E6C3-4B59-91F8-3E506ECE1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476250"/>
            <a:ext cx="38877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/>
              <a:t>Odontoma</a:t>
            </a:r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63D73D07-6A04-4ECA-AF30-D3A3E338E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089025"/>
            <a:ext cx="7974013" cy="53308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800" dirty="0">
                <a:latin typeface="+mj-lt"/>
              </a:rPr>
              <a:t>Common, </a:t>
            </a:r>
            <a:r>
              <a:rPr lang="en-US" altLang="en-US" sz="1800" dirty="0" err="1">
                <a:latin typeface="+mj-lt"/>
              </a:rPr>
              <a:t>hamartomatous</a:t>
            </a:r>
            <a:r>
              <a:rPr lang="en-US" altLang="en-US" sz="1800" dirty="0">
                <a:latin typeface="+mj-lt"/>
              </a:rPr>
              <a:t> nature, forms during development of permanent dentition and cease to grow when teeth are fully developed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+mj-lt"/>
              </a:rPr>
              <a:t>Clinical</a:t>
            </a:r>
            <a:r>
              <a:rPr lang="en-US" altLang="en-US" sz="1800" dirty="0">
                <a:latin typeface="+mj-lt"/>
              </a:rPr>
              <a:t>: interfere with the eruption of the adjacent tooth/teeth, cause impaction, diastema or </a:t>
            </a:r>
            <a:r>
              <a:rPr lang="en-US" altLang="en-US" sz="1800" dirty="0" err="1">
                <a:latin typeface="+mj-lt"/>
              </a:rPr>
              <a:t>malpositioning</a:t>
            </a:r>
            <a:r>
              <a:rPr lang="en-US" altLang="en-US" sz="1800" dirty="0">
                <a:latin typeface="+mj-lt"/>
              </a:rPr>
              <a:t> of teeth. They may erupt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+mj-lt"/>
              </a:rPr>
              <a:t>Age:</a:t>
            </a:r>
            <a:r>
              <a:rPr lang="en-US" altLang="en-US" sz="1800" dirty="0">
                <a:latin typeface="+mj-lt"/>
              </a:rPr>
              <a:t> 2</a:t>
            </a:r>
            <a:r>
              <a:rPr lang="en-US" altLang="en-US" sz="1800" baseline="30000" dirty="0">
                <a:latin typeface="+mj-lt"/>
              </a:rPr>
              <a:t>nd</a:t>
            </a:r>
            <a:r>
              <a:rPr lang="en-US" altLang="en-US" sz="1800" dirty="0">
                <a:latin typeface="+mj-lt"/>
              </a:rPr>
              <a:t> decade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+mj-lt"/>
              </a:rPr>
              <a:t>Types:</a:t>
            </a:r>
            <a:r>
              <a:rPr lang="en-US" altLang="en-US" sz="1800" dirty="0">
                <a:latin typeface="+mj-lt"/>
              </a:rPr>
              <a:t> complex type: molar region, compound type: canine region Exceptions are possible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+mj-lt"/>
              </a:rPr>
              <a:t>Imaging</a:t>
            </a:r>
            <a:r>
              <a:rPr lang="en-US" altLang="en-US" sz="1800" dirty="0">
                <a:latin typeface="+mj-lt"/>
              </a:rPr>
              <a:t>: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+mj-lt"/>
              </a:rPr>
              <a:t>Compound type: </a:t>
            </a:r>
            <a:r>
              <a:rPr lang="en-US" altLang="en-US" sz="1800" dirty="0">
                <a:latin typeface="+mj-lt"/>
              </a:rPr>
              <a:t>well-defined, small tooth-like structures surrounded by a thin radiolucent capsule which is often surrounded by a well-defined corticated border. Usually no expansion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+mj-lt"/>
              </a:rPr>
              <a:t>Complex type: </a:t>
            </a:r>
            <a:r>
              <a:rPr lang="en-US" altLang="en-US" sz="1800" dirty="0">
                <a:latin typeface="+mj-lt"/>
              </a:rPr>
              <a:t>well-defined with irregular densely calcified internal structure that bears no resemblance to a tooth, surrounded by a radiolucent capsule; expansion possible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+mj-lt"/>
              </a:rPr>
              <a:t>Dilated odontoma: </a:t>
            </a:r>
            <a:r>
              <a:rPr lang="en-US" altLang="en-US" sz="1800" dirty="0">
                <a:latin typeface="+mj-lt"/>
              </a:rPr>
              <a:t>a single radiopaque structure with a radiolucent center which resembles a doughnut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ZA" altLang="en-US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Microscopic:</a:t>
            </a:r>
            <a:r>
              <a:rPr lang="en-ZA" altLang="en-US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all tissue types of a tooth</a:t>
            </a:r>
            <a:endParaRPr lang="en-US" altLang="en-US" sz="1800" dirty="0">
              <a:latin typeface="+mj-lt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+mj-lt"/>
              </a:rPr>
              <a:t>Differential</a:t>
            </a:r>
            <a:r>
              <a:rPr lang="en-US" altLang="en-US" sz="1800" dirty="0">
                <a:latin typeface="+mj-lt"/>
              </a:rPr>
              <a:t>: ossifying fibroma, solitary </a:t>
            </a:r>
            <a:r>
              <a:rPr lang="en-US" altLang="en-US" sz="1800" dirty="0" err="1">
                <a:latin typeface="+mj-lt"/>
              </a:rPr>
              <a:t>cemento</a:t>
            </a:r>
            <a:r>
              <a:rPr lang="en-US" altLang="en-US" sz="1800" dirty="0">
                <a:latin typeface="+mj-lt"/>
              </a:rPr>
              <a:t>-osseous dysplasia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C7C8D8-52EB-4FB8-A7D9-B180271A6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7824" y="636416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>
            <a:extLst>
              <a:ext uri="{FF2B5EF4-FFF2-40B4-BE49-F238E27FC236}">
                <a16:creationId xmlns:a16="http://schemas.microsoft.com/office/drawing/2014/main" id="{8348FADA-4B7C-4F54-A7D8-5FA0F0B00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88913"/>
            <a:ext cx="37449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Odontoma (compound)</a:t>
            </a:r>
            <a:endParaRPr lang="en-GB" altLang="en-US" sz="1800"/>
          </a:p>
        </p:txBody>
      </p:sp>
      <p:pic>
        <p:nvPicPr>
          <p:cNvPr id="30723" name="Picture 5" descr="Compound Odontoma 3">
            <a:extLst>
              <a:ext uri="{FF2B5EF4-FFF2-40B4-BE49-F238E27FC236}">
                <a16:creationId xmlns:a16="http://schemas.microsoft.com/office/drawing/2014/main" id="{862CA67C-1533-40EF-BDCC-8564EF8D1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r="2840" b="8701"/>
          <a:stretch/>
        </p:blipFill>
        <p:spPr bwMode="auto">
          <a:xfrm>
            <a:off x="5364088" y="1844824"/>
            <a:ext cx="3456384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5DC86B-0AAE-40CD-B376-30649285C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975554"/>
            <a:ext cx="4360513" cy="4438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965" name="TextBox 2">
            <a:extLst>
              <a:ext uri="{FF2B5EF4-FFF2-40B4-BE49-F238E27FC236}">
                <a16:creationId xmlns:a16="http://schemas.microsoft.com/office/drawing/2014/main" id="{44DF152A-5BD6-4D54-8F86-85128D48F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021388"/>
            <a:ext cx="806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Impaction of a permanent tooth in the anterior maxilla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7863B6-9DF6-4F75-8AE5-6806227C4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6296339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Content Placeholder 3">
            <a:extLst>
              <a:ext uri="{FF2B5EF4-FFF2-40B4-BE49-F238E27FC236}">
                <a16:creationId xmlns:a16="http://schemas.microsoft.com/office/drawing/2014/main" id="{5664B44E-F648-4B73-AB21-481B1B027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434" t="4773" r="434" b="4464"/>
          <a:stretch/>
        </p:blipFill>
        <p:spPr>
          <a:xfrm>
            <a:off x="323528" y="571133"/>
            <a:ext cx="3837930" cy="5056641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06D6F097-38C1-47CD-AAAA-C9CDDD68C5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628800"/>
            <a:ext cx="3784972" cy="3869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1988" name="TextBox 1">
            <a:extLst>
              <a:ext uri="{FF2B5EF4-FFF2-40B4-BE49-F238E27FC236}">
                <a16:creationId xmlns:a16="http://schemas.microsoft.com/office/drawing/2014/main" id="{0C398908-0A8A-413C-A72B-EAF0F150E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404813"/>
            <a:ext cx="3097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Odontoma (compound)</a:t>
            </a:r>
          </a:p>
        </p:txBody>
      </p:sp>
      <p:sp>
        <p:nvSpPr>
          <p:cNvPr id="41989" name="TextBox 1">
            <a:extLst>
              <a:ext uri="{FF2B5EF4-FFF2-40B4-BE49-F238E27FC236}">
                <a16:creationId xmlns:a16="http://schemas.microsoft.com/office/drawing/2014/main" id="{0689D3F2-A446-4598-B5DE-C4354DDB7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805488"/>
            <a:ext cx="326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Compound odontoma, rare in posterior region </a:t>
            </a:r>
          </a:p>
        </p:txBody>
      </p:sp>
      <p:sp>
        <p:nvSpPr>
          <p:cNvPr id="41990" name="TextBox 2">
            <a:extLst>
              <a:ext uri="{FF2B5EF4-FFF2-40B4-BE49-F238E27FC236}">
                <a16:creationId xmlns:a16="http://schemas.microsoft.com/office/drawing/2014/main" id="{7D1627FD-31B6-4F8E-A6BF-2CD7785BA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5775283"/>
            <a:ext cx="2808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Impaction of permanent incisor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8DDEB2-1D1E-486E-9FF8-54C19A6DF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145" y="627631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42DD95-06CB-46B6-91B1-2B6EF8E0C3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4" r="14369" b="9751"/>
          <a:stretch/>
        </p:blipFill>
        <p:spPr>
          <a:xfrm>
            <a:off x="2339752" y="1190089"/>
            <a:ext cx="4176464" cy="4487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011" name="TextBox 4">
            <a:extLst>
              <a:ext uri="{FF2B5EF4-FFF2-40B4-BE49-F238E27FC236}">
                <a16:creationId xmlns:a16="http://schemas.microsoft.com/office/drawing/2014/main" id="{2251601C-949D-4E30-9049-2E9DB3FDA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476250"/>
            <a:ext cx="561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Odontoma (compound)</a:t>
            </a:r>
          </a:p>
        </p:txBody>
      </p:sp>
      <p:sp>
        <p:nvSpPr>
          <p:cNvPr id="43012" name="TextBox 1">
            <a:extLst>
              <a:ext uri="{FF2B5EF4-FFF2-40B4-BE49-F238E27FC236}">
                <a16:creationId xmlns:a16="http://schemas.microsoft.com/office/drawing/2014/main" id="{81057FE6-6D42-4B96-A5FF-CB4CB2D0D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76925"/>
            <a:ext cx="7200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CBCT of a mandibular compound odontoma that consists of organized tooth like-structures with enamel clearly visible 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8AEA1F-D4EF-42B4-BDDA-432E90549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1546">
            <a:off x="674687" y="607853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5C9AC0-09FF-4010-9A7C-7A72613978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508"/>
          <a:stretch/>
        </p:blipFill>
        <p:spPr>
          <a:xfrm>
            <a:off x="1907704" y="1412776"/>
            <a:ext cx="4705059" cy="3855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035" name="TextBox 4">
            <a:extLst>
              <a:ext uri="{FF2B5EF4-FFF2-40B4-BE49-F238E27FC236}">
                <a16:creationId xmlns:a16="http://schemas.microsoft.com/office/drawing/2014/main" id="{982E449E-9537-4C9D-86EF-29ACCE846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260350"/>
            <a:ext cx="3168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Odontoma (compound)</a:t>
            </a:r>
          </a:p>
        </p:txBody>
      </p:sp>
      <p:sp>
        <p:nvSpPr>
          <p:cNvPr id="44036" name="TextBox 1">
            <a:extLst>
              <a:ext uri="{FF2B5EF4-FFF2-40B4-BE49-F238E27FC236}">
                <a16:creationId xmlns:a16="http://schemas.microsoft.com/office/drawing/2014/main" id="{5F74C33A-0E0C-4D97-966D-44C19691D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5661025"/>
            <a:ext cx="6265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Surgical specimen: multiple tooth-like structures characteristic of a compound odontoma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5901B1-8947-4F3D-95A9-5E0C4CDC8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87" y="544522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>
            <a:extLst>
              <a:ext uri="{FF2B5EF4-FFF2-40B4-BE49-F238E27FC236}">
                <a16:creationId xmlns:a16="http://schemas.microsoft.com/office/drawing/2014/main" id="{B821536B-02E4-499C-99F5-A4B849A8E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404813"/>
            <a:ext cx="32385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Odontoma (complex)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45061" name="TextBox 2">
            <a:extLst>
              <a:ext uri="{FF2B5EF4-FFF2-40B4-BE49-F238E27FC236}">
                <a16:creationId xmlns:a16="http://schemas.microsoft.com/office/drawing/2014/main" id="{8E62A51A-9E07-481C-A4EF-38F49307B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688" y="5176838"/>
            <a:ext cx="56181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Impaction of a molar by a complex odontoma. Note the irregular calcified mass surrounded by a radiolucent rim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BBF52E-DC9F-4290-8299-1BA908FB7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61" y="1628800"/>
            <a:ext cx="3766677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FFCE2D-B5A8-605F-58AC-ED7294541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4077072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5"/>
    </mc:Choice>
    <mc:Fallback xmlns="">
      <p:transition spd="slow" advTm="17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Box 4">
            <a:extLst>
              <a:ext uri="{FF2B5EF4-FFF2-40B4-BE49-F238E27FC236}">
                <a16:creationId xmlns:a16="http://schemas.microsoft.com/office/drawing/2014/main" id="{0095C18E-8D07-496C-9EB4-D23EEAC31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260350"/>
            <a:ext cx="2951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Odontoma (complex)</a:t>
            </a:r>
          </a:p>
        </p:txBody>
      </p:sp>
      <p:sp>
        <p:nvSpPr>
          <p:cNvPr id="46084" name="TextBox 1">
            <a:extLst>
              <a:ext uri="{FF2B5EF4-FFF2-40B4-BE49-F238E27FC236}">
                <a16:creationId xmlns:a16="http://schemas.microsoft.com/office/drawing/2014/main" id="{39E240C4-EEFE-42AC-A6B6-A0072F71B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46" y="5766621"/>
            <a:ext cx="7848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A large complex odontoma in the eruption path of a mandibular third molar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2D291-DA88-4A51-8736-6E064FB36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12776"/>
            <a:ext cx="4948420" cy="3787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5DB4AE-7356-427D-2173-240053800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246" y="5048186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6"/>
    </mc:Choice>
    <mc:Fallback xmlns="">
      <p:transition spd="slow" advTm="13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3">
            <a:extLst>
              <a:ext uri="{FF2B5EF4-FFF2-40B4-BE49-F238E27FC236}">
                <a16:creationId xmlns:a16="http://schemas.microsoft.com/office/drawing/2014/main" id="{1E0EF5AA-CDCA-4F11-816E-B073BC5CA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765175"/>
            <a:ext cx="5472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Ameloblastic fibroma</a:t>
            </a:r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E8325B71-3676-4865-BC50-0F3835D9B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1989138"/>
            <a:ext cx="885666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Uncommon, similar to ameloblastoma but occurs in younger age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Age:</a:t>
            </a:r>
            <a:r>
              <a:rPr lang="en-ZA" alt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first and second decade (average at 14-15 years)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Site:</a:t>
            </a:r>
            <a:r>
              <a:rPr lang="en-ZA" alt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premolar-molar area of mandible, less common in maxilla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 features: </a:t>
            </a:r>
            <a:r>
              <a:rPr lang="en-ZA" alt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painless expansion, small lesions are most frequently close to alveolar crest, associated with an impacted or missing tooth (50%), displacement of adjacent teeth </a:t>
            </a:r>
          </a:p>
          <a:p>
            <a:pPr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Imaging features:</a:t>
            </a:r>
            <a:r>
              <a:rPr lang="en-ZA" alt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resembles ameloblastoma; well defined, corticated, radiolucent, unilocular or multilocular with internal curved septa; large lesions expand and displace teeth</a:t>
            </a:r>
          </a:p>
          <a:p>
            <a:pPr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Microscopic: </a:t>
            </a:r>
            <a:r>
              <a:rPr lang="en-ZA" alt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similar to ameloblastoma with odontogenic mesenchyme</a:t>
            </a:r>
          </a:p>
          <a:p>
            <a:pPr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Differential: </a:t>
            </a:r>
            <a:r>
              <a:rPr lang="en-ZA" alt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small: dentigerous cyst and hyperplastic follicle, large: giant cell granuloma, ameloblastoma</a:t>
            </a:r>
            <a:endParaRPr lang="en-ZA" alt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E08557-B142-B1D0-4DCD-C5793DE2F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3768" y="6203951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24"/>
    </mc:Choice>
    <mc:Fallback xmlns="">
      <p:transition spd="slow" advTm="2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5878601-686E-4AEF-9502-75E1D6384E66}"/>
              </a:ext>
            </a:extLst>
          </p:cNvPr>
          <p:cNvSpPr/>
          <p:nvPr/>
        </p:nvSpPr>
        <p:spPr>
          <a:xfrm>
            <a:off x="1835150" y="996950"/>
            <a:ext cx="1719263" cy="1584325"/>
          </a:xfrm>
          <a:custGeom>
            <a:avLst/>
            <a:gdLst>
              <a:gd name="connsiteX0" fmla="*/ 1579418 w 1717964"/>
              <a:gd name="connsiteY0" fmla="*/ 1039091 h 1584136"/>
              <a:gd name="connsiteX1" fmla="*/ 1565564 w 1717964"/>
              <a:gd name="connsiteY1" fmla="*/ 928255 h 1584136"/>
              <a:gd name="connsiteX2" fmla="*/ 1551709 w 1717964"/>
              <a:gd name="connsiteY2" fmla="*/ 886691 h 1584136"/>
              <a:gd name="connsiteX3" fmla="*/ 1454728 w 1717964"/>
              <a:gd name="connsiteY3" fmla="*/ 762000 h 1584136"/>
              <a:gd name="connsiteX4" fmla="*/ 1440873 w 1717964"/>
              <a:gd name="connsiteY4" fmla="*/ 706582 h 1584136"/>
              <a:gd name="connsiteX5" fmla="*/ 1371600 w 1717964"/>
              <a:gd name="connsiteY5" fmla="*/ 623455 h 1584136"/>
              <a:gd name="connsiteX6" fmla="*/ 1316182 w 1717964"/>
              <a:gd name="connsiteY6" fmla="*/ 540328 h 1584136"/>
              <a:gd name="connsiteX7" fmla="*/ 1288473 w 1717964"/>
              <a:gd name="connsiteY7" fmla="*/ 498764 h 1584136"/>
              <a:gd name="connsiteX8" fmla="*/ 1260764 w 1717964"/>
              <a:gd name="connsiteY8" fmla="*/ 457200 h 1584136"/>
              <a:gd name="connsiteX9" fmla="*/ 1246909 w 1717964"/>
              <a:gd name="connsiteY9" fmla="*/ 415637 h 1584136"/>
              <a:gd name="connsiteX10" fmla="*/ 1163782 w 1717964"/>
              <a:gd name="connsiteY10" fmla="*/ 304800 h 1584136"/>
              <a:gd name="connsiteX11" fmla="*/ 1122218 w 1717964"/>
              <a:gd name="connsiteY11" fmla="*/ 221673 h 1584136"/>
              <a:gd name="connsiteX12" fmla="*/ 1108364 w 1717964"/>
              <a:gd name="connsiteY12" fmla="*/ 180110 h 1584136"/>
              <a:gd name="connsiteX13" fmla="*/ 1080655 w 1717964"/>
              <a:gd name="connsiteY13" fmla="*/ 152400 h 1584136"/>
              <a:gd name="connsiteX14" fmla="*/ 969818 w 1717964"/>
              <a:gd name="connsiteY14" fmla="*/ 55419 h 1584136"/>
              <a:gd name="connsiteX15" fmla="*/ 914400 w 1717964"/>
              <a:gd name="connsiteY15" fmla="*/ 27710 h 1584136"/>
              <a:gd name="connsiteX16" fmla="*/ 831273 w 1717964"/>
              <a:gd name="connsiteY16" fmla="*/ 0 h 1584136"/>
              <a:gd name="connsiteX17" fmla="*/ 637309 w 1717964"/>
              <a:gd name="connsiteY17" fmla="*/ 13855 h 1584136"/>
              <a:gd name="connsiteX18" fmla="*/ 595746 w 1717964"/>
              <a:gd name="connsiteY18" fmla="*/ 41564 h 1584136"/>
              <a:gd name="connsiteX19" fmla="*/ 554182 w 1717964"/>
              <a:gd name="connsiteY19" fmla="*/ 55419 h 1584136"/>
              <a:gd name="connsiteX20" fmla="*/ 457200 w 1717964"/>
              <a:gd name="connsiteY20" fmla="*/ 96982 h 1584136"/>
              <a:gd name="connsiteX21" fmla="*/ 374073 w 1717964"/>
              <a:gd name="connsiteY21" fmla="*/ 152400 h 1584136"/>
              <a:gd name="connsiteX22" fmla="*/ 277091 w 1717964"/>
              <a:gd name="connsiteY22" fmla="*/ 263237 h 1584136"/>
              <a:gd name="connsiteX23" fmla="*/ 235528 w 1717964"/>
              <a:gd name="connsiteY23" fmla="*/ 387928 h 1584136"/>
              <a:gd name="connsiteX24" fmla="*/ 221673 w 1717964"/>
              <a:gd name="connsiteY24" fmla="*/ 429491 h 1584136"/>
              <a:gd name="connsiteX25" fmla="*/ 193964 w 1717964"/>
              <a:gd name="connsiteY25" fmla="*/ 471055 h 1584136"/>
              <a:gd name="connsiteX26" fmla="*/ 152400 w 1717964"/>
              <a:gd name="connsiteY26" fmla="*/ 554182 h 1584136"/>
              <a:gd name="connsiteX27" fmla="*/ 124691 w 1717964"/>
              <a:gd name="connsiteY27" fmla="*/ 651164 h 1584136"/>
              <a:gd name="connsiteX28" fmla="*/ 110837 w 1717964"/>
              <a:gd name="connsiteY28" fmla="*/ 720437 h 1584136"/>
              <a:gd name="connsiteX29" fmla="*/ 83128 w 1717964"/>
              <a:gd name="connsiteY29" fmla="*/ 803564 h 1584136"/>
              <a:gd name="connsiteX30" fmla="*/ 69273 w 1717964"/>
              <a:gd name="connsiteY30" fmla="*/ 845128 h 1584136"/>
              <a:gd name="connsiteX31" fmla="*/ 55418 w 1717964"/>
              <a:gd name="connsiteY31" fmla="*/ 886691 h 1584136"/>
              <a:gd name="connsiteX32" fmla="*/ 41564 w 1717964"/>
              <a:gd name="connsiteY32" fmla="*/ 1108364 h 1584136"/>
              <a:gd name="connsiteX33" fmla="*/ 13855 w 1717964"/>
              <a:gd name="connsiteY33" fmla="*/ 1219200 h 1584136"/>
              <a:gd name="connsiteX34" fmla="*/ 0 w 1717964"/>
              <a:gd name="connsiteY34" fmla="*/ 1302328 h 1584136"/>
              <a:gd name="connsiteX35" fmla="*/ 13855 w 1717964"/>
              <a:gd name="connsiteY35" fmla="*/ 1579419 h 1584136"/>
              <a:gd name="connsiteX36" fmla="*/ 55418 w 1717964"/>
              <a:gd name="connsiteY36" fmla="*/ 1551710 h 1584136"/>
              <a:gd name="connsiteX37" fmla="*/ 83128 w 1717964"/>
              <a:gd name="connsiteY37" fmla="*/ 1468582 h 1584136"/>
              <a:gd name="connsiteX38" fmla="*/ 110837 w 1717964"/>
              <a:gd name="connsiteY38" fmla="*/ 1427019 h 1584136"/>
              <a:gd name="connsiteX39" fmla="*/ 152400 w 1717964"/>
              <a:gd name="connsiteY39" fmla="*/ 1302328 h 1584136"/>
              <a:gd name="connsiteX40" fmla="*/ 166255 w 1717964"/>
              <a:gd name="connsiteY40" fmla="*/ 1260764 h 1584136"/>
              <a:gd name="connsiteX41" fmla="*/ 193964 w 1717964"/>
              <a:gd name="connsiteY41" fmla="*/ 1219200 h 1584136"/>
              <a:gd name="connsiteX42" fmla="*/ 207818 w 1717964"/>
              <a:gd name="connsiteY42" fmla="*/ 1163782 h 1584136"/>
              <a:gd name="connsiteX43" fmla="*/ 235528 w 1717964"/>
              <a:gd name="connsiteY43" fmla="*/ 1025237 h 1584136"/>
              <a:gd name="connsiteX44" fmla="*/ 277091 w 1717964"/>
              <a:gd name="connsiteY44" fmla="*/ 928255 h 1584136"/>
              <a:gd name="connsiteX45" fmla="*/ 332509 w 1717964"/>
              <a:gd name="connsiteY45" fmla="*/ 803564 h 1584136"/>
              <a:gd name="connsiteX46" fmla="*/ 346364 w 1717964"/>
              <a:gd name="connsiteY46" fmla="*/ 748146 h 1584136"/>
              <a:gd name="connsiteX47" fmla="*/ 401782 w 1717964"/>
              <a:gd name="connsiteY47" fmla="*/ 665019 h 1584136"/>
              <a:gd name="connsiteX48" fmla="*/ 429491 w 1717964"/>
              <a:gd name="connsiteY48" fmla="*/ 581891 h 1584136"/>
              <a:gd name="connsiteX49" fmla="*/ 457200 w 1717964"/>
              <a:gd name="connsiteY49" fmla="*/ 540328 h 1584136"/>
              <a:gd name="connsiteX50" fmla="*/ 471055 w 1717964"/>
              <a:gd name="connsiteY50" fmla="*/ 498764 h 1584136"/>
              <a:gd name="connsiteX51" fmla="*/ 512618 w 1717964"/>
              <a:gd name="connsiteY51" fmla="*/ 457200 h 1584136"/>
              <a:gd name="connsiteX52" fmla="*/ 595746 w 1717964"/>
              <a:gd name="connsiteY52" fmla="*/ 429491 h 1584136"/>
              <a:gd name="connsiteX53" fmla="*/ 637309 w 1717964"/>
              <a:gd name="connsiteY53" fmla="*/ 387928 h 1584136"/>
              <a:gd name="connsiteX54" fmla="*/ 858982 w 1717964"/>
              <a:gd name="connsiteY54" fmla="*/ 374073 h 1584136"/>
              <a:gd name="connsiteX55" fmla="*/ 900546 w 1717964"/>
              <a:gd name="connsiteY55" fmla="*/ 415637 h 1584136"/>
              <a:gd name="connsiteX56" fmla="*/ 942109 w 1717964"/>
              <a:gd name="connsiteY56" fmla="*/ 443346 h 1584136"/>
              <a:gd name="connsiteX57" fmla="*/ 1025237 w 1717964"/>
              <a:gd name="connsiteY57" fmla="*/ 526473 h 1584136"/>
              <a:gd name="connsiteX58" fmla="*/ 1108364 w 1717964"/>
              <a:gd name="connsiteY58" fmla="*/ 609600 h 1584136"/>
              <a:gd name="connsiteX59" fmla="*/ 1136073 w 1717964"/>
              <a:gd name="connsiteY59" fmla="*/ 637310 h 1584136"/>
              <a:gd name="connsiteX60" fmla="*/ 1163782 w 1717964"/>
              <a:gd name="connsiteY60" fmla="*/ 692728 h 1584136"/>
              <a:gd name="connsiteX61" fmla="*/ 1205346 w 1717964"/>
              <a:gd name="connsiteY61" fmla="*/ 720437 h 1584136"/>
              <a:gd name="connsiteX62" fmla="*/ 1260764 w 1717964"/>
              <a:gd name="connsiteY62" fmla="*/ 845128 h 1584136"/>
              <a:gd name="connsiteX63" fmla="*/ 1288473 w 1717964"/>
              <a:gd name="connsiteY63" fmla="*/ 928255 h 1584136"/>
              <a:gd name="connsiteX64" fmla="*/ 1316182 w 1717964"/>
              <a:gd name="connsiteY64" fmla="*/ 969819 h 1584136"/>
              <a:gd name="connsiteX65" fmla="*/ 1330037 w 1717964"/>
              <a:gd name="connsiteY65" fmla="*/ 1011382 h 1584136"/>
              <a:gd name="connsiteX66" fmla="*/ 1371600 w 1717964"/>
              <a:gd name="connsiteY66" fmla="*/ 1039091 h 1584136"/>
              <a:gd name="connsiteX67" fmla="*/ 1399309 w 1717964"/>
              <a:gd name="connsiteY67" fmla="*/ 1122219 h 1584136"/>
              <a:gd name="connsiteX68" fmla="*/ 1427018 w 1717964"/>
              <a:gd name="connsiteY68" fmla="*/ 1163782 h 1584136"/>
              <a:gd name="connsiteX69" fmla="*/ 1440873 w 1717964"/>
              <a:gd name="connsiteY69" fmla="*/ 1205346 h 1584136"/>
              <a:gd name="connsiteX70" fmla="*/ 1468582 w 1717964"/>
              <a:gd name="connsiteY70" fmla="*/ 1246910 h 1584136"/>
              <a:gd name="connsiteX71" fmla="*/ 1482437 w 1717964"/>
              <a:gd name="connsiteY71" fmla="*/ 1288473 h 1584136"/>
              <a:gd name="connsiteX72" fmla="*/ 1579418 w 1717964"/>
              <a:gd name="connsiteY72" fmla="*/ 1399310 h 1584136"/>
              <a:gd name="connsiteX73" fmla="*/ 1607128 w 1717964"/>
              <a:gd name="connsiteY73" fmla="*/ 1427019 h 1584136"/>
              <a:gd name="connsiteX74" fmla="*/ 1648691 w 1717964"/>
              <a:gd name="connsiteY74" fmla="*/ 1440873 h 1584136"/>
              <a:gd name="connsiteX75" fmla="*/ 1690255 w 1717964"/>
              <a:gd name="connsiteY75" fmla="*/ 1482437 h 1584136"/>
              <a:gd name="connsiteX76" fmla="*/ 1717964 w 1717964"/>
              <a:gd name="connsiteY76" fmla="*/ 1399310 h 1584136"/>
              <a:gd name="connsiteX77" fmla="*/ 1690255 w 1717964"/>
              <a:gd name="connsiteY77" fmla="*/ 1219200 h 1584136"/>
              <a:gd name="connsiteX78" fmla="*/ 1662546 w 1717964"/>
              <a:gd name="connsiteY78" fmla="*/ 1094510 h 1584136"/>
              <a:gd name="connsiteX79" fmla="*/ 1607128 w 1717964"/>
              <a:gd name="connsiteY79" fmla="*/ 1011382 h 1584136"/>
              <a:gd name="connsiteX80" fmla="*/ 1579418 w 1717964"/>
              <a:gd name="connsiteY80" fmla="*/ 983673 h 158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717964" h="1584136">
                <a:moveTo>
                  <a:pt x="1579418" y="1039091"/>
                </a:moveTo>
                <a:cubicBezTo>
                  <a:pt x="1574800" y="1002146"/>
                  <a:pt x="1572224" y="964887"/>
                  <a:pt x="1565564" y="928255"/>
                </a:cubicBezTo>
                <a:cubicBezTo>
                  <a:pt x="1562952" y="913886"/>
                  <a:pt x="1558801" y="899457"/>
                  <a:pt x="1551709" y="886691"/>
                </a:cubicBezTo>
                <a:cubicBezTo>
                  <a:pt x="1510280" y="812120"/>
                  <a:pt x="1505214" y="812487"/>
                  <a:pt x="1454728" y="762000"/>
                </a:cubicBezTo>
                <a:cubicBezTo>
                  <a:pt x="1450110" y="743527"/>
                  <a:pt x="1448374" y="724084"/>
                  <a:pt x="1440873" y="706582"/>
                </a:cubicBezTo>
                <a:cubicBezTo>
                  <a:pt x="1420620" y="659326"/>
                  <a:pt x="1403375" y="664309"/>
                  <a:pt x="1371600" y="623455"/>
                </a:cubicBezTo>
                <a:cubicBezTo>
                  <a:pt x="1351154" y="597168"/>
                  <a:pt x="1334655" y="568037"/>
                  <a:pt x="1316182" y="540328"/>
                </a:cubicBezTo>
                <a:lnTo>
                  <a:pt x="1288473" y="498764"/>
                </a:lnTo>
                <a:cubicBezTo>
                  <a:pt x="1279237" y="484909"/>
                  <a:pt x="1266030" y="472997"/>
                  <a:pt x="1260764" y="457200"/>
                </a:cubicBezTo>
                <a:cubicBezTo>
                  <a:pt x="1256146" y="443346"/>
                  <a:pt x="1254001" y="428403"/>
                  <a:pt x="1246909" y="415637"/>
                </a:cubicBezTo>
                <a:cubicBezTo>
                  <a:pt x="1207744" y="345141"/>
                  <a:pt x="1205821" y="346841"/>
                  <a:pt x="1163782" y="304800"/>
                </a:cubicBezTo>
                <a:cubicBezTo>
                  <a:pt x="1128960" y="200332"/>
                  <a:pt x="1175933" y="329102"/>
                  <a:pt x="1122218" y="221673"/>
                </a:cubicBezTo>
                <a:cubicBezTo>
                  <a:pt x="1115687" y="208611"/>
                  <a:pt x="1115877" y="192633"/>
                  <a:pt x="1108364" y="180110"/>
                </a:cubicBezTo>
                <a:cubicBezTo>
                  <a:pt x="1101644" y="168909"/>
                  <a:pt x="1088815" y="162600"/>
                  <a:pt x="1080655" y="152400"/>
                </a:cubicBezTo>
                <a:cubicBezTo>
                  <a:pt x="1029856" y="88901"/>
                  <a:pt x="1076035" y="108527"/>
                  <a:pt x="969818" y="55419"/>
                </a:cubicBezTo>
                <a:cubicBezTo>
                  <a:pt x="951345" y="46183"/>
                  <a:pt x="933576" y="35380"/>
                  <a:pt x="914400" y="27710"/>
                </a:cubicBezTo>
                <a:cubicBezTo>
                  <a:pt x="887281" y="16862"/>
                  <a:pt x="831273" y="0"/>
                  <a:pt x="831273" y="0"/>
                </a:cubicBezTo>
                <a:cubicBezTo>
                  <a:pt x="766618" y="4618"/>
                  <a:pt x="701142" y="2590"/>
                  <a:pt x="637309" y="13855"/>
                </a:cubicBezTo>
                <a:cubicBezTo>
                  <a:pt x="620911" y="16749"/>
                  <a:pt x="610639" y="34117"/>
                  <a:pt x="595746" y="41564"/>
                </a:cubicBezTo>
                <a:cubicBezTo>
                  <a:pt x="582684" y="48095"/>
                  <a:pt x="567244" y="48888"/>
                  <a:pt x="554182" y="55419"/>
                </a:cubicBezTo>
                <a:cubicBezTo>
                  <a:pt x="458506" y="103257"/>
                  <a:pt x="572533" y="68150"/>
                  <a:pt x="457200" y="96982"/>
                </a:cubicBezTo>
                <a:cubicBezTo>
                  <a:pt x="429491" y="115455"/>
                  <a:pt x="397621" y="128852"/>
                  <a:pt x="374073" y="152400"/>
                </a:cubicBezTo>
                <a:cubicBezTo>
                  <a:pt x="293026" y="233447"/>
                  <a:pt x="322914" y="194502"/>
                  <a:pt x="277091" y="263237"/>
                </a:cubicBezTo>
                <a:lnTo>
                  <a:pt x="235528" y="387928"/>
                </a:lnTo>
                <a:cubicBezTo>
                  <a:pt x="230910" y="401782"/>
                  <a:pt x="229774" y="417340"/>
                  <a:pt x="221673" y="429491"/>
                </a:cubicBezTo>
                <a:cubicBezTo>
                  <a:pt x="212437" y="443346"/>
                  <a:pt x="201411" y="456162"/>
                  <a:pt x="193964" y="471055"/>
                </a:cubicBezTo>
                <a:cubicBezTo>
                  <a:pt x="136606" y="585770"/>
                  <a:pt x="231806" y="435075"/>
                  <a:pt x="152400" y="554182"/>
                </a:cubicBezTo>
                <a:cubicBezTo>
                  <a:pt x="136974" y="600461"/>
                  <a:pt x="136287" y="598983"/>
                  <a:pt x="124691" y="651164"/>
                </a:cubicBezTo>
                <a:cubicBezTo>
                  <a:pt x="119583" y="674152"/>
                  <a:pt x="117033" y="697718"/>
                  <a:pt x="110837" y="720437"/>
                </a:cubicBezTo>
                <a:cubicBezTo>
                  <a:pt x="103152" y="748616"/>
                  <a:pt x="92364" y="775855"/>
                  <a:pt x="83128" y="803564"/>
                </a:cubicBezTo>
                <a:lnTo>
                  <a:pt x="69273" y="845128"/>
                </a:lnTo>
                <a:lnTo>
                  <a:pt x="55418" y="886691"/>
                </a:lnTo>
                <a:cubicBezTo>
                  <a:pt x="50800" y="960582"/>
                  <a:pt x="48583" y="1034662"/>
                  <a:pt x="41564" y="1108364"/>
                </a:cubicBezTo>
                <a:cubicBezTo>
                  <a:pt x="31585" y="1213145"/>
                  <a:pt x="30976" y="1142157"/>
                  <a:pt x="13855" y="1219200"/>
                </a:cubicBezTo>
                <a:cubicBezTo>
                  <a:pt x="7761" y="1246623"/>
                  <a:pt x="4618" y="1274619"/>
                  <a:pt x="0" y="1302328"/>
                </a:cubicBezTo>
                <a:cubicBezTo>
                  <a:pt x="4618" y="1394692"/>
                  <a:pt x="-6206" y="1489142"/>
                  <a:pt x="13855" y="1579419"/>
                </a:cubicBezTo>
                <a:cubicBezTo>
                  <a:pt x="17467" y="1595673"/>
                  <a:pt x="46593" y="1565830"/>
                  <a:pt x="55418" y="1551710"/>
                </a:cubicBezTo>
                <a:cubicBezTo>
                  <a:pt x="70898" y="1526941"/>
                  <a:pt x="73891" y="1496291"/>
                  <a:pt x="83128" y="1468582"/>
                </a:cubicBezTo>
                <a:cubicBezTo>
                  <a:pt x="88394" y="1452786"/>
                  <a:pt x="101601" y="1440873"/>
                  <a:pt x="110837" y="1427019"/>
                </a:cubicBezTo>
                <a:lnTo>
                  <a:pt x="152400" y="1302328"/>
                </a:lnTo>
                <a:cubicBezTo>
                  <a:pt x="157018" y="1288473"/>
                  <a:pt x="158154" y="1272915"/>
                  <a:pt x="166255" y="1260764"/>
                </a:cubicBezTo>
                <a:lnTo>
                  <a:pt x="193964" y="1219200"/>
                </a:lnTo>
                <a:cubicBezTo>
                  <a:pt x="198582" y="1200727"/>
                  <a:pt x="203828" y="1182400"/>
                  <a:pt x="207818" y="1163782"/>
                </a:cubicBezTo>
                <a:cubicBezTo>
                  <a:pt x="217686" y="1117731"/>
                  <a:pt x="220635" y="1069917"/>
                  <a:pt x="235528" y="1025237"/>
                </a:cubicBezTo>
                <a:cubicBezTo>
                  <a:pt x="280117" y="891462"/>
                  <a:pt x="208621" y="1099431"/>
                  <a:pt x="277091" y="928255"/>
                </a:cubicBezTo>
                <a:cubicBezTo>
                  <a:pt x="326553" y="804600"/>
                  <a:pt x="279199" y="883530"/>
                  <a:pt x="332509" y="803564"/>
                </a:cubicBezTo>
                <a:cubicBezTo>
                  <a:pt x="337127" y="785091"/>
                  <a:pt x="337848" y="765177"/>
                  <a:pt x="346364" y="748146"/>
                </a:cubicBezTo>
                <a:cubicBezTo>
                  <a:pt x="361257" y="718360"/>
                  <a:pt x="391251" y="696612"/>
                  <a:pt x="401782" y="665019"/>
                </a:cubicBezTo>
                <a:cubicBezTo>
                  <a:pt x="411018" y="637310"/>
                  <a:pt x="413289" y="606194"/>
                  <a:pt x="429491" y="581891"/>
                </a:cubicBezTo>
                <a:cubicBezTo>
                  <a:pt x="438727" y="568037"/>
                  <a:pt x="449753" y="555221"/>
                  <a:pt x="457200" y="540328"/>
                </a:cubicBezTo>
                <a:cubicBezTo>
                  <a:pt x="463731" y="527266"/>
                  <a:pt x="462954" y="510915"/>
                  <a:pt x="471055" y="498764"/>
                </a:cubicBezTo>
                <a:cubicBezTo>
                  <a:pt x="481923" y="482461"/>
                  <a:pt x="495490" y="466715"/>
                  <a:pt x="512618" y="457200"/>
                </a:cubicBezTo>
                <a:cubicBezTo>
                  <a:pt x="538151" y="443015"/>
                  <a:pt x="595746" y="429491"/>
                  <a:pt x="595746" y="429491"/>
                </a:cubicBezTo>
                <a:cubicBezTo>
                  <a:pt x="609600" y="415637"/>
                  <a:pt x="622257" y="400471"/>
                  <a:pt x="637309" y="387928"/>
                </a:cubicBezTo>
                <a:cubicBezTo>
                  <a:pt x="712190" y="325528"/>
                  <a:pt x="722965" y="363611"/>
                  <a:pt x="858982" y="374073"/>
                </a:cubicBezTo>
                <a:cubicBezTo>
                  <a:pt x="872837" y="387928"/>
                  <a:pt x="885494" y="403094"/>
                  <a:pt x="900546" y="415637"/>
                </a:cubicBezTo>
                <a:cubicBezTo>
                  <a:pt x="913338" y="426297"/>
                  <a:pt x="929664" y="432284"/>
                  <a:pt x="942109" y="443346"/>
                </a:cubicBezTo>
                <a:cubicBezTo>
                  <a:pt x="971398" y="469380"/>
                  <a:pt x="997528" y="498764"/>
                  <a:pt x="1025237" y="526473"/>
                </a:cubicBezTo>
                <a:lnTo>
                  <a:pt x="1108364" y="609600"/>
                </a:lnTo>
                <a:cubicBezTo>
                  <a:pt x="1117601" y="618837"/>
                  <a:pt x="1130231" y="625627"/>
                  <a:pt x="1136073" y="637310"/>
                </a:cubicBezTo>
                <a:cubicBezTo>
                  <a:pt x="1145309" y="655783"/>
                  <a:pt x="1150560" y="676862"/>
                  <a:pt x="1163782" y="692728"/>
                </a:cubicBezTo>
                <a:cubicBezTo>
                  <a:pt x="1174442" y="705520"/>
                  <a:pt x="1191491" y="711201"/>
                  <a:pt x="1205346" y="720437"/>
                </a:cubicBezTo>
                <a:cubicBezTo>
                  <a:pt x="1238321" y="819361"/>
                  <a:pt x="1216854" y="779262"/>
                  <a:pt x="1260764" y="845128"/>
                </a:cubicBezTo>
                <a:cubicBezTo>
                  <a:pt x="1270000" y="872837"/>
                  <a:pt x="1272272" y="903953"/>
                  <a:pt x="1288473" y="928255"/>
                </a:cubicBezTo>
                <a:cubicBezTo>
                  <a:pt x="1297709" y="942110"/>
                  <a:pt x="1308735" y="954926"/>
                  <a:pt x="1316182" y="969819"/>
                </a:cubicBezTo>
                <a:cubicBezTo>
                  <a:pt x="1322713" y="982881"/>
                  <a:pt x="1320914" y="999978"/>
                  <a:pt x="1330037" y="1011382"/>
                </a:cubicBezTo>
                <a:cubicBezTo>
                  <a:pt x="1340439" y="1024384"/>
                  <a:pt x="1357746" y="1029855"/>
                  <a:pt x="1371600" y="1039091"/>
                </a:cubicBezTo>
                <a:cubicBezTo>
                  <a:pt x="1380836" y="1066800"/>
                  <a:pt x="1383107" y="1097916"/>
                  <a:pt x="1399309" y="1122219"/>
                </a:cubicBezTo>
                <a:cubicBezTo>
                  <a:pt x="1408545" y="1136073"/>
                  <a:pt x="1419571" y="1148889"/>
                  <a:pt x="1427018" y="1163782"/>
                </a:cubicBezTo>
                <a:cubicBezTo>
                  <a:pt x="1433549" y="1176844"/>
                  <a:pt x="1434342" y="1192284"/>
                  <a:pt x="1440873" y="1205346"/>
                </a:cubicBezTo>
                <a:cubicBezTo>
                  <a:pt x="1448320" y="1220239"/>
                  <a:pt x="1461135" y="1232017"/>
                  <a:pt x="1468582" y="1246910"/>
                </a:cubicBezTo>
                <a:cubicBezTo>
                  <a:pt x="1475113" y="1259972"/>
                  <a:pt x="1475906" y="1275411"/>
                  <a:pt x="1482437" y="1288473"/>
                </a:cubicBezTo>
                <a:cubicBezTo>
                  <a:pt x="1505349" y="1334297"/>
                  <a:pt x="1543303" y="1363195"/>
                  <a:pt x="1579418" y="1399310"/>
                </a:cubicBezTo>
                <a:cubicBezTo>
                  <a:pt x="1588655" y="1408547"/>
                  <a:pt x="1594736" y="1422888"/>
                  <a:pt x="1607128" y="1427019"/>
                </a:cubicBezTo>
                <a:lnTo>
                  <a:pt x="1648691" y="1440873"/>
                </a:lnTo>
                <a:cubicBezTo>
                  <a:pt x="1662546" y="1454728"/>
                  <a:pt x="1673454" y="1492518"/>
                  <a:pt x="1690255" y="1482437"/>
                </a:cubicBezTo>
                <a:cubicBezTo>
                  <a:pt x="1715301" y="1467410"/>
                  <a:pt x="1717964" y="1399310"/>
                  <a:pt x="1717964" y="1399310"/>
                </a:cubicBezTo>
                <a:cubicBezTo>
                  <a:pt x="1688832" y="1137132"/>
                  <a:pt x="1720250" y="1369174"/>
                  <a:pt x="1690255" y="1219200"/>
                </a:cubicBezTo>
                <a:cubicBezTo>
                  <a:pt x="1685322" y="1194535"/>
                  <a:pt x="1679397" y="1124841"/>
                  <a:pt x="1662546" y="1094510"/>
                </a:cubicBezTo>
                <a:cubicBezTo>
                  <a:pt x="1646373" y="1065398"/>
                  <a:pt x="1630677" y="1034930"/>
                  <a:pt x="1607128" y="1011382"/>
                </a:cubicBezTo>
                <a:lnTo>
                  <a:pt x="1579418" y="983673"/>
                </a:lnTo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9A25A6A-CBA3-4669-8F3E-97C871E704ED}"/>
              </a:ext>
            </a:extLst>
          </p:cNvPr>
          <p:cNvSpPr/>
          <p:nvPr/>
        </p:nvSpPr>
        <p:spPr>
          <a:xfrm rot="183006">
            <a:off x="1784350" y="2135188"/>
            <a:ext cx="1682750" cy="3302000"/>
          </a:xfrm>
          <a:custGeom>
            <a:avLst/>
            <a:gdLst>
              <a:gd name="connsiteX0" fmla="*/ 0 w 1648787"/>
              <a:gd name="connsiteY0" fmla="*/ 374072 h 3158836"/>
              <a:gd name="connsiteX1" fmla="*/ 27709 w 1648787"/>
              <a:gd name="connsiteY1" fmla="*/ 443345 h 3158836"/>
              <a:gd name="connsiteX2" fmla="*/ 41564 w 1648787"/>
              <a:gd name="connsiteY2" fmla="*/ 484909 h 3158836"/>
              <a:gd name="connsiteX3" fmla="*/ 96982 w 1648787"/>
              <a:gd name="connsiteY3" fmla="*/ 568036 h 3158836"/>
              <a:gd name="connsiteX4" fmla="*/ 124691 w 1648787"/>
              <a:gd name="connsiteY4" fmla="*/ 651163 h 3158836"/>
              <a:gd name="connsiteX5" fmla="*/ 138546 w 1648787"/>
              <a:gd name="connsiteY5" fmla="*/ 692727 h 3158836"/>
              <a:gd name="connsiteX6" fmla="*/ 152400 w 1648787"/>
              <a:gd name="connsiteY6" fmla="*/ 748145 h 3158836"/>
              <a:gd name="connsiteX7" fmla="*/ 166255 w 1648787"/>
              <a:gd name="connsiteY7" fmla="*/ 789709 h 3158836"/>
              <a:gd name="connsiteX8" fmla="*/ 193964 w 1648787"/>
              <a:gd name="connsiteY8" fmla="*/ 900545 h 3158836"/>
              <a:gd name="connsiteX9" fmla="*/ 207818 w 1648787"/>
              <a:gd name="connsiteY9" fmla="*/ 942109 h 3158836"/>
              <a:gd name="connsiteX10" fmla="*/ 235528 w 1648787"/>
              <a:gd name="connsiteY10" fmla="*/ 969818 h 3158836"/>
              <a:gd name="connsiteX11" fmla="*/ 277091 w 1648787"/>
              <a:gd name="connsiteY11" fmla="*/ 1108363 h 3158836"/>
              <a:gd name="connsiteX12" fmla="*/ 304800 w 1648787"/>
              <a:gd name="connsiteY12" fmla="*/ 1149927 h 3158836"/>
              <a:gd name="connsiteX13" fmla="*/ 332509 w 1648787"/>
              <a:gd name="connsiteY13" fmla="*/ 1233054 h 3158836"/>
              <a:gd name="connsiteX14" fmla="*/ 346364 w 1648787"/>
              <a:gd name="connsiteY14" fmla="*/ 1510145 h 3158836"/>
              <a:gd name="connsiteX15" fmla="*/ 374073 w 1648787"/>
              <a:gd name="connsiteY15" fmla="*/ 1620981 h 3158836"/>
              <a:gd name="connsiteX16" fmla="*/ 401782 w 1648787"/>
              <a:gd name="connsiteY16" fmla="*/ 1731818 h 3158836"/>
              <a:gd name="connsiteX17" fmla="*/ 415637 w 1648787"/>
              <a:gd name="connsiteY17" fmla="*/ 1842654 h 3158836"/>
              <a:gd name="connsiteX18" fmla="*/ 429491 w 1648787"/>
              <a:gd name="connsiteY18" fmla="*/ 1898072 h 3158836"/>
              <a:gd name="connsiteX19" fmla="*/ 443346 w 1648787"/>
              <a:gd name="connsiteY19" fmla="*/ 2008909 h 3158836"/>
              <a:gd name="connsiteX20" fmla="*/ 457200 w 1648787"/>
              <a:gd name="connsiteY20" fmla="*/ 2050472 h 3158836"/>
              <a:gd name="connsiteX21" fmla="*/ 498764 w 1648787"/>
              <a:gd name="connsiteY21" fmla="*/ 2189018 h 3158836"/>
              <a:gd name="connsiteX22" fmla="*/ 526473 w 1648787"/>
              <a:gd name="connsiteY22" fmla="*/ 2272145 h 3158836"/>
              <a:gd name="connsiteX23" fmla="*/ 540328 w 1648787"/>
              <a:gd name="connsiteY23" fmla="*/ 2313709 h 3158836"/>
              <a:gd name="connsiteX24" fmla="*/ 568037 w 1648787"/>
              <a:gd name="connsiteY24" fmla="*/ 2355272 h 3158836"/>
              <a:gd name="connsiteX25" fmla="*/ 581891 w 1648787"/>
              <a:gd name="connsiteY25" fmla="*/ 2396836 h 3158836"/>
              <a:gd name="connsiteX26" fmla="*/ 609600 w 1648787"/>
              <a:gd name="connsiteY26" fmla="*/ 2452254 h 3158836"/>
              <a:gd name="connsiteX27" fmla="*/ 623455 w 1648787"/>
              <a:gd name="connsiteY27" fmla="*/ 2507672 h 3158836"/>
              <a:gd name="connsiteX28" fmla="*/ 692728 w 1648787"/>
              <a:gd name="connsiteY28" fmla="*/ 2590800 h 3158836"/>
              <a:gd name="connsiteX29" fmla="*/ 734291 w 1648787"/>
              <a:gd name="connsiteY29" fmla="*/ 2673927 h 3158836"/>
              <a:gd name="connsiteX30" fmla="*/ 748146 w 1648787"/>
              <a:gd name="connsiteY30" fmla="*/ 2715490 h 3158836"/>
              <a:gd name="connsiteX31" fmla="*/ 803564 w 1648787"/>
              <a:gd name="connsiteY31" fmla="*/ 2798618 h 3158836"/>
              <a:gd name="connsiteX32" fmla="*/ 817418 w 1648787"/>
              <a:gd name="connsiteY32" fmla="*/ 2840181 h 3158836"/>
              <a:gd name="connsiteX33" fmla="*/ 845128 w 1648787"/>
              <a:gd name="connsiteY33" fmla="*/ 2867890 h 3158836"/>
              <a:gd name="connsiteX34" fmla="*/ 900546 w 1648787"/>
              <a:gd name="connsiteY34" fmla="*/ 2992581 h 3158836"/>
              <a:gd name="connsiteX35" fmla="*/ 955964 w 1648787"/>
              <a:gd name="connsiteY35" fmla="*/ 3061854 h 3158836"/>
              <a:gd name="connsiteX36" fmla="*/ 997528 w 1648787"/>
              <a:gd name="connsiteY36" fmla="*/ 3131127 h 3158836"/>
              <a:gd name="connsiteX37" fmla="*/ 1080655 w 1648787"/>
              <a:gd name="connsiteY37" fmla="*/ 3158836 h 3158836"/>
              <a:gd name="connsiteX38" fmla="*/ 1163782 w 1648787"/>
              <a:gd name="connsiteY38" fmla="*/ 3144981 h 3158836"/>
              <a:gd name="connsiteX39" fmla="*/ 1122218 w 1648787"/>
              <a:gd name="connsiteY39" fmla="*/ 3075709 h 3158836"/>
              <a:gd name="connsiteX40" fmla="*/ 1108364 w 1648787"/>
              <a:gd name="connsiteY40" fmla="*/ 3034145 h 3158836"/>
              <a:gd name="connsiteX41" fmla="*/ 1052946 w 1648787"/>
              <a:gd name="connsiteY41" fmla="*/ 2951018 h 3158836"/>
              <a:gd name="connsiteX42" fmla="*/ 1025237 w 1648787"/>
              <a:gd name="connsiteY42" fmla="*/ 2854036 h 3158836"/>
              <a:gd name="connsiteX43" fmla="*/ 1011382 w 1648787"/>
              <a:gd name="connsiteY43" fmla="*/ 2812472 h 3158836"/>
              <a:gd name="connsiteX44" fmla="*/ 983673 w 1648787"/>
              <a:gd name="connsiteY44" fmla="*/ 2701636 h 3158836"/>
              <a:gd name="connsiteX45" fmla="*/ 955964 w 1648787"/>
              <a:gd name="connsiteY45" fmla="*/ 2452254 h 3158836"/>
              <a:gd name="connsiteX46" fmla="*/ 942109 w 1648787"/>
              <a:gd name="connsiteY46" fmla="*/ 2382981 h 3158836"/>
              <a:gd name="connsiteX47" fmla="*/ 914400 w 1648787"/>
              <a:gd name="connsiteY47" fmla="*/ 2202872 h 3158836"/>
              <a:gd name="connsiteX48" fmla="*/ 886691 w 1648787"/>
              <a:gd name="connsiteY48" fmla="*/ 2022763 h 3158836"/>
              <a:gd name="connsiteX49" fmla="*/ 858982 w 1648787"/>
              <a:gd name="connsiteY49" fmla="*/ 1524000 h 3158836"/>
              <a:gd name="connsiteX50" fmla="*/ 817418 w 1648787"/>
              <a:gd name="connsiteY50" fmla="*/ 1385454 h 3158836"/>
              <a:gd name="connsiteX51" fmla="*/ 775855 w 1648787"/>
              <a:gd name="connsiteY51" fmla="*/ 1260763 h 3158836"/>
              <a:gd name="connsiteX52" fmla="*/ 762000 w 1648787"/>
              <a:gd name="connsiteY52" fmla="*/ 1219200 h 3158836"/>
              <a:gd name="connsiteX53" fmla="*/ 720437 w 1648787"/>
              <a:gd name="connsiteY53" fmla="*/ 1039090 h 3158836"/>
              <a:gd name="connsiteX54" fmla="*/ 706582 w 1648787"/>
              <a:gd name="connsiteY54" fmla="*/ 983672 h 3158836"/>
              <a:gd name="connsiteX55" fmla="*/ 678873 w 1648787"/>
              <a:gd name="connsiteY55" fmla="*/ 775854 h 3158836"/>
              <a:gd name="connsiteX56" fmla="*/ 665018 w 1648787"/>
              <a:gd name="connsiteY56" fmla="*/ 706581 h 3158836"/>
              <a:gd name="connsiteX57" fmla="*/ 623455 w 1648787"/>
              <a:gd name="connsiteY57" fmla="*/ 443345 h 3158836"/>
              <a:gd name="connsiteX58" fmla="*/ 637309 w 1648787"/>
              <a:gd name="connsiteY58" fmla="*/ 235527 h 3158836"/>
              <a:gd name="connsiteX59" fmla="*/ 651164 w 1648787"/>
              <a:gd name="connsiteY59" fmla="*/ 166254 h 3158836"/>
              <a:gd name="connsiteX60" fmla="*/ 706582 w 1648787"/>
              <a:gd name="connsiteY60" fmla="*/ 83127 h 3158836"/>
              <a:gd name="connsiteX61" fmla="*/ 734291 w 1648787"/>
              <a:gd name="connsiteY61" fmla="*/ 0 h 3158836"/>
              <a:gd name="connsiteX62" fmla="*/ 831273 w 1648787"/>
              <a:gd name="connsiteY62" fmla="*/ 110836 h 3158836"/>
              <a:gd name="connsiteX63" fmla="*/ 858982 w 1648787"/>
              <a:gd name="connsiteY63" fmla="*/ 152400 h 3158836"/>
              <a:gd name="connsiteX64" fmla="*/ 886691 w 1648787"/>
              <a:gd name="connsiteY64" fmla="*/ 235527 h 3158836"/>
              <a:gd name="connsiteX65" fmla="*/ 900546 w 1648787"/>
              <a:gd name="connsiteY65" fmla="*/ 277090 h 3158836"/>
              <a:gd name="connsiteX66" fmla="*/ 928255 w 1648787"/>
              <a:gd name="connsiteY66" fmla="*/ 304800 h 3158836"/>
              <a:gd name="connsiteX67" fmla="*/ 955964 w 1648787"/>
              <a:gd name="connsiteY67" fmla="*/ 387927 h 3158836"/>
              <a:gd name="connsiteX68" fmla="*/ 983673 w 1648787"/>
              <a:gd name="connsiteY68" fmla="*/ 568036 h 3158836"/>
              <a:gd name="connsiteX69" fmla="*/ 955964 w 1648787"/>
              <a:gd name="connsiteY69" fmla="*/ 1316181 h 3158836"/>
              <a:gd name="connsiteX70" fmla="*/ 969818 w 1648787"/>
              <a:gd name="connsiteY70" fmla="*/ 1524000 h 3158836"/>
              <a:gd name="connsiteX71" fmla="*/ 997528 w 1648787"/>
              <a:gd name="connsiteY71" fmla="*/ 1745672 h 3158836"/>
              <a:gd name="connsiteX72" fmla="*/ 1025237 w 1648787"/>
              <a:gd name="connsiteY72" fmla="*/ 1911927 h 3158836"/>
              <a:gd name="connsiteX73" fmla="*/ 1039091 w 1648787"/>
              <a:gd name="connsiteY73" fmla="*/ 2092036 h 3158836"/>
              <a:gd name="connsiteX74" fmla="*/ 1066800 w 1648787"/>
              <a:gd name="connsiteY74" fmla="*/ 2189018 h 3158836"/>
              <a:gd name="connsiteX75" fmla="*/ 1094509 w 1648787"/>
              <a:gd name="connsiteY75" fmla="*/ 2299854 h 3158836"/>
              <a:gd name="connsiteX76" fmla="*/ 1136073 w 1648787"/>
              <a:gd name="connsiteY76" fmla="*/ 2660072 h 3158836"/>
              <a:gd name="connsiteX77" fmla="*/ 1149928 w 1648787"/>
              <a:gd name="connsiteY77" fmla="*/ 2715490 h 3158836"/>
              <a:gd name="connsiteX78" fmla="*/ 1163782 w 1648787"/>
              <a:gd name="connsiteY78" fmla="*/ 2770909 h 3158836"/>
              <a:gd name="connsiteX79" fmla="*/ 1191491 w 1648787"/>
              <a:gd name="connsiteY79" fmla="*/ 2992581 h 3158836"/>
              <a:gd name="connsiteX80" fmla="*/ 1219200 w 1648787"/>
              <a:gd name="connsiteY80" fmla="*/ 3075709 h 3158836"/>
              <a:gd name="connsiteX81" fmla="*/ 1260764 w 1648787"/>
              <a:gd name="connsiteY81" fmla="*/ 3048000 h 3158836"/>
              <a:gd name="connsiteX82" fmla="*/ 1274618 w 1648787"/>
              <a:gd name="connsiteY82" fmla="*/ 2992581 h 3158836"/>
              <a:gd name="connsiteX83" fmla="*/ 1302328 w 1648787"/>
              <a:gd name="connsiteY83" fmla="*/ 2909454 h 3158836"/>
              <a:gd name="connsiteX84" fmla="*/ 1316182 w 1648787"/>
              <a:gd name="connsiteY84" fmla="*/ 2854036 h 3158836"/>
              <a:gd name="connsiteX85" fmla="*/ 1343891 w 1648787"/>
              <a:gd name="connsiteY85" fmla="*/ 2770909 h 3158836"/>
              <a:gd name="connsiteX86" fmla="*/ 1357746 w 1648787"/>
              <a:gd name="connsiteY86" fmla="*/ 2715490 h 3158836"/>
              <a:gd name="connsiteX87" fmla="*/ 1371600 w 1648787"/>
              <a:gd name="connsiteY87" fmla="*/ 2646218 h 3158836"/>
              <a:gd name="connsiteX88" fmla="*/ 1385455 w 1648787"/>
              <a:gd name="connsiteY88" fmla="*/ 2604654 h 3158836"/>
              <a:gd name="connsiteX89" fmla="*/ 1413164 w 1648787"/>
              <a:gd name="connsiteY89" fmla="*/ 2493818 h 3158836"/>
              <a:gd name="connsiteX90" fmla="*/ 1454728 w 1648787"/>
              <a:gd name="connsiteY90" fmla="*/ 2341418 h 3158836"/>
              <a:gd name="connsiteX91" fmla="*/ 1468582 w 1648787"/>
              <a:gd name="connsiteY91" fmla="*/ 2272145 h 3158836"/>
              <a:gd name="connsiteX92" fmla="*/ 1496291 w 1648787"/>
              <a:gd name="connsiteY92" fmla="*/ 2189018 h 3158836"/>
              <a:gd name="connsiteX93" fmla="*/ 1510146 w 1648787"/>
              <a:gd name="connsiteY93" fmla="*/ 2147454 h 3158836"/>
              <a:gd name="connsiteX94" fmla="*/ 1524000 w 1648787"/>
              <a:gd name="connsiteY94" fmla="*/ 2092036 h 3158836"/>
              <a:gd name="connsiteX95" fmla="*/ 1551709 w 1648787"/>
              <a:gd name="connsiteY95" fmla="*/ 2008909 h 3158836"/>
              <a:gd name="connsiteX96" fmla="*/ 1565564 w 1648787"/>
              <a:gd name="connsiteY96" fmla="*/ 1440872 h 3158836"/>
              <a:gd name="connsiteX97" fmla="*/ 1579418 w 1648787"/>
              <a:gd name="connsiteY97" fmla="*/ 1385454 h 3158836"/>
              <a:gd name="connsiteX98" fmla="*/ 1607128 w 1648787"/>
              <a:gd name="connsiteY98" fmla="*/ 1191490 h 3158836"/>
              <a:gd name="connsiteX99" fmla="*/ 1634837 w 1648787"/>
              <a:gd name="connsiteY99" fmla="*/ 1080654 h 3158836"/>
              <a:gd name="connsiteX100" fmla="*/ 1648691 w 1648787"/>
              <a:gd name="connsiteY100" fmla="*/ 207818 h 315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648787" h="3158836">
                <a:moveTo>
                  <a:pt x="0" y="374072"/>
                </a:moveTo>
                <a:cubicBezTo>
                  <a:pt x="9236" y="397163"/>
                  <a:pt x="18977" y="420059"/>
                  <a:pt x="27709" y="443345"/>
                </a:cubicBezTo>
                <a:cubicBezTo>
                  <a:pt x="32837" y="457019"/>
                  <a:pt x="34472" y="472143"/>
                  <a:pt x="41564" y="484909"/>
                </a:cubicBezTo>
                <a:cubicBezTo>
                  <a:pt x="57737" y="514020"/>
                  <a:pt x="86451" y="536443"/>
                  <a:pt x="96982" y="568036"/>
                </a:cubicBezTo>
                <a:lnTo>
                  <a:pt x="124691" y="651163"/>
                </a:lnTo>
                <a:cubicBezTo>
                  <a:pt x="129309" y="665018"/>
                  <a:pt x="135004" y="678559"/>
                  <a:pt x="138546" y="692727"/>
                </a:cubicBezTo>
                <a:cubicBezTo>
                  <a:pt x="143164" y="711200"/>
                  <a:pt x="147169" y="729836"/>
                  <a:pt x="152400" y="748145"/>
                </a:cubicBezTo>
                <a:cubicBezTo>
                  <a:pt x="156412" y="762187"/>
                  <a:pt x="162412" y="775619"/>
                  <a:pt x="166255" y="789709"/>
                </a:cubicBezTo>
                <a:cubicBezTo>
                  <a:pt x="176275" y="826449"/>
                  <a:pt x="181922" y="864417"/>
                  <a:pt x="193964" y="900545"/>
                </a:cubicBezTo>
                <a:cubicBezTo>
                  <a:pt x="198582" y="914400"/>
                  <a:pt x="200304" y="929586"/>
                  <a:pt x="207818" y="942109"/>
                </a:cubicBezTo>
                <a:cubicBezTo>
                  <a:pt x="214539" y="953310"/>
                  <a:pt x="226291" y="960582"/>
                  <a:pt x="235528" y="969818"/>
                </a:cubicBezTo>
                <a:cubicBezTo>
                  <a:pt x="243273" y="1000799"/>
                  <a:pt x="263598" y="1088123"/>
                  <a:pt x="277091" y="1108363"/>
                </a:cubicBezTo>
                <a:cubicBezTo>
                  <a:pt x="286327" y="1122218"/>
                  <a:pt x="298037" y="1134711"/>
                  <a:pt x="304800" y="1149927"/>
                </a:cubicBezTo>
                <a:cubicBezTo>
                  <a:pt x="316662" y="1176617"/>
                  <a:pt x="332509" y="1233054"/>
                  <a:pt x="332509" y="1233054"/>
                </a:cubicBezTo>
                <a:cubicBezTo>
                  <a:pt x="337127" y="1325418"/>
                  <a:pt x="338989" y="1417960"/>
                  <a:pt x="346364" y="1510145"/>
                </a:cubicBezTo>
                <a:cubicBezTo>
                  <a:pt x="351481" y="1574104"/>
                  <a:pt x="359966" y="1569255"/>
                  <a:pt x="374073" y="1620981"/>
                </a:cubicBezTo>
                <a:cubicBezTo>
                  <a:pt x="384093" y="1657722"/>
                  <a:pt x="397058" y="1694029"/>
                  <a:pt x="401782" y="1731818"/>
                </a:cubicBezTo>
                <a:cubicBezTo>
                  <a:pt x="406400" y="1768763"/>
                  <a:pt x="409516" y="1805928"/>
                  <a:pt x="415637" y="1842654"/>
                </a:cubicBezTo>
                <a:cubicBezTo>
                  <a:pt x="418767" y="1861436"/>
                  <a:pt x="426361" y="1879290"/>
                  <a:pt x="429491" y="1898072"/>
                </a:cubicBezTo>
                <a:cubicBezTo>
                  <a:pt x="435612" y="1934799"/>
                  <a:pt x="436686" y="1972276"/>
                  <a:pt x="443346" y="2008909"/>
                </a:cubicBezTo>
                <a:cubicBezTo>
                  <a:pt x="445958" y="2023277"/>
                  <a:pt x="453188" y="2036430"/>
                  <a:pt x="457200" y="2050472"/>
                </a:cubicBezTo>
                <a:cubicBezTo>
                  <a:pt x="499077" y="2197039"/>
                  <a:pt x="432917" y="1991474"/>
                  <a:pt x="498764" y="2189018"/>
                </a:cubicBezTo>
                <a:lnTo>
                  <a:pt x="526473" y="2272145"/>
                </a:lnTo>
                <a:cubicBezTo>
                  <a:pt x="531091" y="2286000"/>
                  <a:pt x="532227" y="2301558"/>
                  <a:pt x="540328" y="2313709"/>
                </a:cubicBezTo>
                <a:lnTo>
                  <a:pt x="568037" y="2355272"/>
                </a:lnTo>
                <a:cubicBezTo>
                  <a:pt x="572655" y="2369127"/>
                  <a:pt x="576138" y="2383413"/>
                  <a:pt x="581891" y="2396836"/>
                </a:cubicBezTo>
                <a:cubicBezTo>
                  <a:pt x="590027" y="2415819"/>
                  <a:pt x="602348" y="2432916"/>
                  <a:pt x="609600" y="2452254"/>
                </a:cubicBezTo>
                <a:cubicBezTo>
                  <a:pt x="616286" y="2470083"/>
                  <a:pt x="614940" y="2490641"/>
                  <a:pt x="623455" y="2507672"/>
                </a:cubicBezTo>
                <a:cubicBezTo>
                  <a:pt x="639923" y="2540607"/>
                  <a:pt x="667321" y="2565393"/>
                  <a:pt x="692728" y="2590800"/>
                </a:cubicBezTo>
                <a:cubicBezTo>
                  <a:pt x="727548" y="2695262"/>
                  <a:pt x="680580" y="2566506"/>
                  <a:pt x="734291" y="2673927"/>
                </a:cubicBezTo>
                <a:cubicBezTo>
                  <a:pt x="740822" y="2686989"/>
                  <a:pt x="741054" y="2702724"/>
                  <a:pt x="748146" y="2715490"/>
                </a:cubicBezTo>
                <a:cubicBezTo>
                  <a:pt x="764319" y="2744601"/>
                  <a:pt x="803564" y="2798618"/>
                  <a:pt x="803564" y="2798618"/>
                </a:cubicBezTo>
                <a:cubicBezTo>
                  <a:pt x="808182" y="2812472"/>
                  <a:pt x="809904" y="2827658"/>
                  <a:pt x="817418" y="2840181"/>
                </a:cubicBezTo>
                <a:cubicBezTo>
                  <a:pt x="824139" y="2851382"/>
                  <a:pt x="839286" y="2856207"/>
                  <a:pt x="845128" y="2867890"/>
                </a:cubicBezTo>
                <a:cubicBezTo>
                  <a:pt x="944055" y="3065742"/>
                  <a:pt x="819037" y="2870319"/>
                  <a:pt x="900546" y="2992581"/>
                </a:cubicBezTo>
                <a:cubicBezTo>
                  <a:pt x="935368" y="3097053"/>
                  <a:pt x="884344" y="2972329"/>
                  <a:pt x="955964" y="3061854"/>
                </a:cubicBezTo>
                <a:cubicBezTo>
                  <a:pt x="987567" y="3101357"/>
                  <a:pt x="947311" y="3106019"/>
                  <a:pt x="997528" y="3131127"/>
                </a:cubicBezTo>
                <a:cubicBezTo>
                  <a:pt x="1023652" y="3144189"/>
                  <a:pt x="1080655" y="3158836"/>
                  <a:pt x="1080655" y="3158836"/>
                </a:cubicBezTo>
                <a:cubicBezTo>
                  <a:pt x="1108364" y="3154218"/>
                  <a:pt x="1141846" y="3162529"/>
                  <a:pt x="1163782" y="3144981"/>
                </a:cubicBezTo>
                <a:cubicBezTo>
                  <a:pt x="1183766" y="3128994"/>
                  <a:pt x="1126293" y="3079784"/>
                  <a:pt x="1122218" y="3075709"/>
                </a:cubicBezTo>
                <a:cubicBezTo>
                  <a:pt x="1117600" y="3061854"/>
                  <a:pt x="1115456" y="3046911"/>
                  <a:pt x="1108364" y="3034145"/>
                </a:cubicBezTo>
                <a:cubicBezTo>
                  <a:pt x="1092191" y="3005034"/>
                  <a:pt x="1063477" y="2982611"/>
                  <a:pt x="1052946" y="2951018"/>
                </a:cubicBezTo>
                <a:cubicBezTo>
                  <a:pt x="1019726" y="2851361"/>
                  <a:pt x="1060030" y="2975812"/>
                  <a:pt x="1025237" y="2854036"/>
                </a:cubicBezTo>
                <a:cubicBezTo>
                  <a:pt x="1021225" y="2839994"/>
                  <a:pt x="1015225" y="2826562"/>
                  <a:pt x="1011382" y="2812472"/>
                </a:cubicBezTo>
                <a:cubicBezTo>
                  <a:pt x="1001362" y="2775732"/>
                  <a:pt x="983673" y="2701636"/>
                  <a:pt x="983673" y="2701636"/>
                </a:cubicBezTo>
                <a:cubicBezTo>
                  <a:pt x="973445" y="2589135"/>
                  <a:pt x="972817" y="2553370"/>
                  <a:pt x="955964" y="2452254"/>
                </a:cubicBezTo>
                <a:cubicBezTo>
                  <a:pt x="952093" y="2429026"/>
                  <a:pt x="946321" y="2406149"/>
                  <a:pt x="942109" y="2382981"/>
                </a:cubicBezTo>
                <a:cubicBezTo>
                  <a:pt x="911451" y="2214361"/>
                  <a:pt x="945522" y="2389602"/>
                  <a:pt x="914400" y="2202872"/>
                </a:cubicBezTo>
                <a:cubicBezTo>
                  <a:pt x="882667" y="2012472"/>
                  <a:pt x="920192" y="2290761"/>
                  <a:pt x="886691" y="2022763"/>
                </a:cubicBezTo>
                <a:cubicBezTo>
                  <a:pt x="880303" y="1837502"/>
                  <a:pt x="889696" y="1692926"/>
                  <a:pt x="858982" y="1524000"/>
                </a:cubicBezTo>
                <a:cubicBezTo>
                  <a:pt x="850604" y="1477923"/>
                  <a:pt x="831884" y="1428851"/>
                  <a:pt x="817418" y="1385454"/>
                </a:cubicBezTo>
                <a:lnTo>
                  <a:pt x="775855" y="1260763"/>
                </a:lnTo>
                <a:cubicBezTo>
                  <a:pt x="771237" y="1246909"/>
                  <a:pt x="765542" y="1233368"/>
                  <a:pt x="762000" y="1219200"/>
                </a:cubicBezTo>
                <a:cubicBezTo>
                  <a:pt x="694082" y="947525"/>
                  <a:pt x="763091" y="1231033"/>
                  <a:pt x="720437" y="1039090"/>
                </a:cubicBezTo>
                <a:cubicBezTo>
                  <a:pt x="716306" y="1020502"/>
                  <a:pt x="710316" y="1002343"/>
                  <a:pt x="706582" y="983672"/>
                </a:cubicBezTo>
                <a:cubicBezTo>
                  <a:pt x="684830" y="874910"/>
                  <a:pt x="697354" y="905218"/>
                  <a:pt x="678873" y="775854"/>
                </a:cubicBezTo>
                <a:cubicBezTo>
                  <a:pt x="675543" y="752542"/>
                  <a:pt x="668691" y="729841"/>
                  <a:pt x="665018" y="706581"/>
                </a:cubicBezTo>
                <a:cubicBezTo>
                  <a:pt x="618454" y="411681"/>
                  <a:pt x="655714" y="604649"/>
                  <a:pt x="623455" y="443345"/>
                </a:cubicBezTo>
                <a:cubicBezTo>
                  <a:pt x="628073" y="374072"/>
                  <a:pt x="630401" y="304609"/>
                  <a:pt x="637309" y="235527"/>
                </a:cubicBezTo>
                <a:cubicBezTo>
                  <a:pt x="639652" y="212096"/>
                  <a:pt x="641420" y="187692"/>
                  <a:pt x="651164" y="166254"/>
                </a:cubicBezTo>
                <a:cubicBezTo>
                  <a:pt x="664945" y="135937"/>
                  <a:pt x="696051" y="114720"/>
                  <a:pt x="706582" y="83127"/>
                </a:cubicBezTo>
                <a:lnTo>
                  <a:pt x="734291" y="0"/>
                </a:lnTo>
                <a:cubicBezTo>
                  <a:pt x="803564" y="46181"/>
                  <a:pt x="766619" y="13855"/>
                  <a:pt x="831273" y="110836"/>
                </a:cubicBezTo>
                <a:cubicBezTo>
                  <a:pt x="840509" y="124691"/>
                  <a:pt x="853716" y="136603"/>
                  <a:pt x="858982" y="152400"/>
                </a:cubicBezTo>
                <a:lnTo>
                  <a:pt x="886691" y="235527"/>
                </a:lnTo>
                <a:cubicBezTo>
                  <a:pt x="891309" y="249381"/>
                  <a:pt x="890220" y="266763"/>
                  <a:pt x="900546" y="277090"/>
                </a:cubicBezTo>
                <a:lnTo>
                  <a:pt x="928255" y="304800"/>
                </a:lnTo>
                <a:cubicBezTo>
                  <a:pt x="937491" y="332509"/>
                  <a:pt x="951162" y="359117"/>
                  <a:pt x="955964" y="387927"/>
                </a:cubicBezTo>
                <a:cubicBezTo>
                  <a:pt x="975186" y="503265"/>
                  <a:pt x="965845" y="443245"/>
                  <a:pt x="983673" y="568036"/>
                </a:cubicBezTo>
                <a:cubicBezTo>
                  <a:pt x="965531" y="858298"/>
                  <a:pt x="955964" y="968516"/>
                  <a:pt x="955964" y="1316181"/>
                </a:cubicBezTo>
                <a:cubicBezTo>
                  <a:pt x="955964" y="1385608"/>
                  <a:pt x="963130" y="1454896"/>
                  <a:pt x="969818" y="1524000"/>
                </a:cubicBezTo>
                <a:cubicBezTo>
                  <a:pt x="976991" y="1598119"/>
                  <a:pt x="982925" y="1672652"/>
                  <a:pt x="997528" y="1745672"/>
                </a:cubicBezTo>
                <a:cubicBezTo>
                  <a:pt x="1010350" y="1809783"/>
                  <a:pt x="1018364" y="1843198"/>
                  <a:pt x="1025237" y="1911927"/>
                </a:cubicBezTo>
                <a:cubicBezTo>
                  <a:pt x="1031228" y="1971842"/>
                  <a:pt x="1032056" y="2032235"/>
                  <a:pt x="1039091" y="2092036"/>
                </a:cubicBezTo>
                <a:cubicBezTo>
                  <a:pt x="1043864" y="2132606"/>
                  <a:pt x="1056607" y="2151644"/>
                  <a:pt x="1066800" y="2189018"/>
                </a:cubicBezTo>
                <a:cubicBezTo>
                  <a:pt x="1076820" y="2225759"/>
                  <a:pt x="1094509" y="2299854"/>
                  <a:pt x="1094509" y="2299854"/>
                </a:cubicBezTo>
                <a:cubicBezTo>
                  <a:pt x="1110476" y="2587253"/>
                  <a:pt x="1088172" y="2468469"/>
                  <a:pt x="1136073" y="2660072"/>
                </a:cubicBezTo>
                <a:lnTo>
                  <a:pt x="1149928" y="2715490"/>
                </a:lnTo>
                <a:lnTo>
                  <a:pt x="1163782" y="2770909"/>
                </a:lnTo>
                <a:cubicBezTo>
                  <a:pt x="1173075" y="2882420"/>
                  <a:pt x="1166254" y="2908455"/>
                  <a:pt x="1191491" y="2992581"/>
                </a:cubicBezTo>
                <a:cubicBezTo>
                  <a:pt x="1199884" y="3020557"/>
                  <a:pt x="1219200" y="3075709"/>
                  <a:pt x="1219200" y="3075709"/>
                </a:cubicBezTo>
                <a:cubicBezTo>
                  <a:pt x="1233055" y="3066473"/>
                  <a:pt x="1251528" y="3061855"/>
                  <a:pt x="1260764" y="3048000"/>
                </a:cubicBezTo>
                <a:cubicBezTo>
                  <a:pt x="1271326" y="3032156"/>
                  <a:pt x="1269146" y="3010819"/>
                  <a:pt x="1274618" y="2992581"/>
                </a:cubicBezTo>
                <a:cubicBezTo>
                  <a:pt x="1283011" y="2964605"/>
                  <a:pt x="1295244" y="2937790"/>
                  <a:pt x="1302328" y="2909454"/>
                </a:cubicBezTo>
                <a:cubicBezTo>
                  <a:pt x="1306946" y="2890981"/>
                  <a:pt x="1310711" y="2872274"/>
                  <a:pt x="1316182" y="2854036"/>
                </a:cubicBezTo>
                <a:cubicBezTo>
                  <a:pt x="1324575" y="2826060"/>
                  <a:pt x="1336807" y="2799245"/>
                  <a:pt x="1343891" y="2770909"/>
                </a:cubicBezTo>
                <a:cubicBezTo>
                  <a:pt x="1348509" y="2752436"/>
                  <a:pt x="1353615" y="2734078"/>
                  <a:pt x="1357746" y="2715490"/>
                </a:cubicBezTo>
                <a:cubicBezTo>
                  <a:pt x="1362854" y="2692503"/>
                  <a:pt x="1365889" y="2669063"/>
                  <a:pt x="1371600" y="2646218"/>
                </a:cubicBezTo>
                <a:cubicBezTo>
                  <a:pt x="1375142" y="2632050"/>
                  <a:pt x="1381612" y="2618744"/>
                  <a:pt x="1385455" y="2604654"/>
                </a:cubicBezTo>
                <a:cubicBezTo>
                  <a:pt x="1395475" y="2567914"/>
                  <a:pt x="1401122" y="2529946"/>
                  <a:pt x="1413164" y="2493818"/>
                </a:cubicBezTo>
                <a:cubicBezTo>
                  <a:pt x="1433066" y="2434109"/>
                  <a:pt x="1439107" y="2419526"/>
                  <a:pt x="1454728" y="2341418"/>
                </a:cubicBezTo>
                <a:cubicBezTo>
                  <a:pt x="1459346" y="2318327"/>
                  <a:pt x="1462386" y="2294864"/>
                  <a:pt x="1468582" y="2272145"/>
                </a:cubicBezTo>
                <a:cubicBezTo>
                  <a:pt x="1476267" y="2243966"/>
                  <a:pt x="1487055" y="2216727"/>
                  <a:pt x="1496291" y="2189018"/>
                </a:cubicBezTo>
                <a:cubicBezTo>
                  <a:pt x="1500909" y="2175163"/>
                  <a:pt x="1506604" y="2161622"/>
                  <a:pt x="1510146" y="2147454"/>
                </a:cubicBezTo>
                <a:cubicBezTo>
                  <a:pt x="1514764" y="2128981"/>
                  <a:pt x="1518529" y="2110274"/>
                  <a:pt x="1524000" y="2092036"/>
                </a:cubicBezTo>
                <a:cubicBezTo>
                  <a:pt x="1532393" y="2064060"/>
                  <a:pt x="1551709" y="2008909"/>
                  <a:pt x="1551709" y="2008909"/>
                </a:cubicBezTo>
                <a:cubicBezTo>
                  <a:pt x="1556327" y="1819563"/>
                  <a:pt x="1557154" y="1630087"/>
                  <a:pt x="1565564" y="1440872"/>
                </a:cubicBezTo>
                <a:cubicBezTo>
                  <a:pt x="1566409" y="1421850"/>
                  <a:pt x="1576288" y="1404236"/>
                  <a:pt x="1579418" y="1385454"/>
                </a:cubicBezTo>
                <a:cubicBezTo>
                  <a:pt x="1590155" y="1321032"/>
                  <a:pt x="1586475" y="1253450"/>
                  <a:pt x="1607128" y="1191490"/>
                </a:cubicBezTo>
                <a:cubicBezTo>
                  <a:pt x="1628428" y="1127587"/>
                  <a:pt x="1618118" y="1164247"/>
                  <a:pt x="1634837" y="1080654"/>
                </a:cubicBezTo>
                <a:cubicBezTo>
                  <a:pt x="1650838" y="392570"/>
                  <a:pt x="1648691" y="683544"/>
                  <a:pt x="1648691" y="2078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8C44F8F-51EA-43F5-B45F-2CF6DD4AA9D2}"/>
              </a:ext>
            </a:extLst>
          </p:cNvPr>
          <p:cNvSpPr/>
          <p:nvPr/>
        </p:nvSpPr>
        <p:spPr>
          <a:xfrm rot="183979">
            <a:off x="1771650" y="2625725"/>
            <a:ext cx="1177925" cy="2840038"/>
          </a:xfrm>
          <a:custGeom>
            <a:avLst/>
            <a:gdLst>
              <a:gd name="connsiteX0" fmla="*/ 0 w 1177637"/>
              <a:gd name="connsiteY0" fmla="*/ 0 h 2840493"/>
              <a:gd name="connsiteX1" fmla="*/ 41564 w 1177637"/>
              <a:gd name="connsiteY1" fmla="*/ 69272 h 2840493"/>
              <a:gd name="connsiteX2" fmla="*/ 83128 w 1177637"/>
              <a:gd name="connsiteY2" fmla="*/ 138545 h 2840493"/>
              <a:gd name="connsiteX3" fmla="*/ 124691 w 1177637"/>
              <a:gd name="connsiteY3" fmla="*/ 235527 h 2840493"/>
              <a:gd name="connsiteX4" fmla="*/ 166255 w 1177637"/>
              <a:gd name="connsiteY4" fmla="*/ 318654 h 2840493"/>
              <a:gd name="connsiteX5" fmla="*/ 180109 w 1177637"/>
              <a:gd name="connsiteY5" fmla="*/ 360218 h 2840493"/>
              <a:gd name="connsiteX6" fmla="*/ 235528 w 1177637"/>
              <a:gd name="connsiteY6" fmla="*/ 443345 h 2840493"/>
              <a:gd name="connsiteX7" fmla="*/ 263237 w 1177637"/>
              <a:gd name="connsiteY7" fmla="*/ 526472 h 2840493"/>
              <a:gd name="connsiteX8" fmla="*/ 277091 w 1177637"/>
              <a:gd name="connsiteY8" fmla="*/ 568036 h 2840493"/>
              <a:gd name="connsiteX9" fmla="*/ 318655 w 1177637"/>
              <a:gd name="connsiteY9" fmla="*/ 720436 h 2840493"/>
              <a:gd name="connsiteX10" fmla="*/ 360218 w 1177637"/>
              <a:gd name="connsiteY10" fmla="*/ 845127 h 2840493"/>
              <a:gd name="connsiteX11" fmla="*/ 374073 w 1177637"/>
              <a:gd name="connsiteY11" fmla="*/ 886691 h 2840493"/>
              <a:gd name="connsiteX12" fmla="*/ 401782 w 1177637"/>
              <a:gd name="connsiteY12" fmla="*/ 1219200 h 2840493"/>
              <a:gd name="connsiteX13" fmla="*/ 415637 w 1177637"/>
              <a:gd name="connsiteY13" fmla="*/ 1260763 h 2840493"/>
              <a:gd name="connsiteX14" fmla="*/ 429491 w 1177637"/>
              <a:gd name="connsiteY14" fmla="*/ 1330036 h 2840493"/>
              <a:gd name="connsiteX15" fmla="*/ 443346 w 1177637"/>
              <a:gd name="connsiteY15" fmla="*/ 1496291 h 2840493"/>
              <a:gd name="connsiteX16" fmla="*/ 457200 w 1177637"/>
              <a:gd name="connsiteY16" fmla="*/ 1537854 h 2840493"/>
              <a:gd name="connsiteX17" fmla="*/ 484909 w 1177637"/>
              <a:gd name="connsiteY17" fmla="*/ 1662545 h 2840493"/>
              <a:gd name="connsiteX18" fmla="*/ 498764 w 1177637"/>
              <a:gd name="connsiteY18" fmla="*/ 1773382 h 2840493"/>
              <a:gd name="connsiteX19" fmla="*/ 512618 w 1177637"/>
              <a:gd name="connsiteY19" fmla="*/ 1925782 h 2840493"/>
              <a:gd name="connsiteX20" fmla="*/ 540328 w 1177637"/>
              <a:gd name="connsiteY20" fmla="*/ 2008909 h 2840493"/>
              <a:gd name="connsiteX21" fmla="*/ 554182 w 1177637"/>
              <a:gd name="connsiteY21" fmla="*/ 2050472 h 2840493"/>
              <a:gd name="connsiteX22" fmla="*/ 623455 w 1177637"/>
              <a:gd name="connsiteY22" fmla="*/ 2119745 h 2840493"/>
              <a:gd name="connsiteX23" fmla="*/ 637309 w 1177637"/>
              <a:gd name="connsiteY23" fmla="*/ 2161309 h 2840493"/>
              <a:gd name="connsiteX24" fmla="*/ 692728 w 1177637"/>
              <a:gd name="connsiteY24" fmla="*/ 2244436 h 2840493"/>
              <a:gd name="connsiteX25" fmla="*/ 706582 w 1177637"/>
              <a:gd name="connsiteY25" fmla="*/ 2286000 h 2840493"/>
              <a:gd name="connsiteX26" fmla="*/ 734291 w 1177637"/>
              <a:gd name="connsiteY26" fmla="*/ 2327563 h 2840493"/>
              <a:gd name="connsiteX27" fmla="*/ 762000 w 1177637"/>
              <a:gd name="connsiteY27" fmla="*/ 2424545 h 2840493"/>
              <a:gd name="connsiteX28" fmla="*/ 803564 w 1177637"/>
              <a:gd name="connsiteY28" fmla="*/ 2466109 h 2840493"/>
              <a:gd name="connsiteX29" fmla="*/ 858982 w 1177637"/>
              <a:gd name="connsiteY29" fmla="*/ 2535382 h 2840493"/>
              <a:gd name="connsiteX30" fmla="*/ 872837 w 1177637"/>
              <a:gd name="connsiteY30" fmla="*/ 2576945 h 2840493"/>
              <a:gd name="connsiteX31" fmla="*/ 955964 w 1177637"/>
              <a:gd name="connsiteY31" fmla="*/ 2687782 h 2840493"/>
              <a:gd name="connsiteX32" fmla="*/ 997528 w 1177637"/>
              <a:gd name="connsiteY32" fmla="*/ 2757054 h 2840493"/>
              <a:gd name="connsiteX33" fmla="*/ 1052946 w 1177637"/>
              <a:gd name="connsiteY33" fmla="*/ 2826327 h 2840493"/>
              <a:gd name="connsiteX34" fmla="*/ 1177637 w 1177637"/>
              <a:gd name="connsiteY34" fmla="*/ 2840182 h 2840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77637" h="2840493">
                <a:moveTo>
                  <a:pt x="0" y="0"/>
                </a:moveTo>
                <a:cubicBezTo>
                  <a:pt x="13855" y="23091"/>
                  <a:pt x="29521" y="45187"/>
                  <a:pt x="41564" y="69272"/>
                </a:cubicBezTo>
                <a:cubicBezTo>
                  <a:pt x="77535" y="141214"/>
                  <a:pt x="29003" y="84422"/>
                  <a:pt x="83128" y="138545"/>
                </a:cubicBezTo>
                <a:cubicBezTo>
                  <a:pt x="111960" y="253878"/>
                  <a:pt x="76853" y="139851"/>
                  <a:pt x="124691" y="235527"/>
                </a:cubicBezTo>
                <a:cubicBezTo>
                  <a:pt x="182049" y="350242"/>
                  <a:pt x="86849" y="199547"/>
                  <a:pt x="166255" y="318654"/>
                </a:cubicBezTo>
                <a:cubicBezTo>
                  <a:pt x="170873" y="332509"/>
                  <a:pt x="173017" y="347452"/>
                  <a:pt x="180109" y="360218"/>
                </a:cubicBezTo>
                <a:cubicBezTo>
                  <a:pt x="196282" y="389329"/>
                  <a:pt x="235528" y="443345"/>
                  <a:pt x="235528" y="443345"/>
                </a:cubicBezTo>
                <a:lnTo>
                  <a:pt x="263237" y="526472"/>
                </a:lnTo>
                <a:cubicBezTo>
                  <a:pt x="267855" y="540327"/>
                  <a:pt x="274227" y="553716"/>
                  <a:pt x="277091" y="568036"/>
                </a:cubicBezTo>
                <a:cubicBezTo>
                  <a:pt x="296675" y="665953"/>
                  <a:pt x="283499" y="614965"/>
                  <a:pt x="318655" y="720436"/>
                </a:cubicBezTo>
                <a:lnTo>
                  <a:pt x="360218" y="845127"/>
                </a:lnTo>
                <a:lnTo>
                  <a:pt x="374073" y="886691"/>
                </a:lnTo>
                <a:cubicBezTo>
                  <a:pt x="378799" y="957574"/>
                  <a:pt x="387436" y="1133125"/>
                  <a:pt x="401782" y="1219200"/>
                </a:cubicBezTo>
                <a:cubicBezTo>
                  <a:pt x="404183" y="1233605"/>
                  <a:pt x="412095" y="1246595"/>
                  <a:pt x="415637" y="1260763"/>
                </a:cubicBezTo>
                <a:cubicBezTo>
                  <a:pt x="421348" y="1283608"/>
                  <a:pt x="424873" y="1306945"/>
                  <a:pt x="429491" y="1330036"/>
                </a:cubicBezTo>
                <a:cubicBezTo>
                  <a:pt x="434109" y="1385454"/>
                  <a:pt x="435996" y="1441168"/>
                  <a:pt x="443346" y="1496291"/>
                </a:cubicBezTo>
                <a:cubicBezTo>
                  <a:pt x="445276" y="1510767"/>
                  <a:pt x="453188" y="1523812"/>
                  <a:pt x="457200" y="1537854"/>
                </a:cubicBezTo>
                <a:cubicBezTo>
                  <a:pt x="466396" y="1570041"/>
                  <a:pt x="480146" y="1631583"/>
                  <a:pt x="484909" y="1662545"/>
                </a:cubicBezTo>
                <a:cubicBezTo>
                  <a:pt x="490571" y="1699345"/>
                  <a:pt x="494866" y="1736353"/>
                  <a:pt x="498764" y="1773382"/>
                </a:cubicBezTo>
                <a:cubicBezTo>
                  <a:pt x="504104" y="1824111"/>
                  <a:pt x="503753" y="1875549"/>
                  <a:pt x="512618" y="1925782"/>
                </a:cubicBezTo>
                <a:cubicBezTo>
                  <a:pt x="517694" y="1954546"/>
                  <a:pt x="531091" y="1981200"/>
                  <a:pt x="540328" y="2008909"/>
                </a:cubicBezTo>
                <a:cubicBezTo>
                  <a:pt x="544946" y="2022763"/>
                  <a:pt x="543856" y="2040146"/>
                  <a:pt x="554182" y="2050472"/>
                </a:cubicBezTo>
                <a:lnTo>
                  <a:pt x="623455" y="2119745"/>
                </a:lnTo>
                <a:cubicBezTo>
                  <a:pt x="628073" y="2133600"/>
                  <a:pt x="630217" y="2148543"/>
                  <a:pt x="637309" y="2161309"/>
                </a:cubicBezTo>
                <a:cubicBezTo>
                  <a:pt x="653482" y="2190420"/>
                  <a:pt x="692728" y="2244436"/>
                  <a:pt x="692728" y="2244436"/>
                </a:cubicBezTo>
                <a:cubicBezTo>
                  <a:pt x="697346" y="2258291"/>
                  <a:pt x="700051" y="2272938"/>
                  <a:pt x="706582" y="2286000"/>
                </a:cubicBezTo>
                <a:cubicBezTo>
                  <a:pt x="714028" y="2300893"/>
                  <a:pt x="727732" y="2312258"/>
                  <a:pt x="734291" y="2327563"/>
                </a:cubicBezTo>
                <a:cubicBezTo>
                  <a:pt x="739831" y="2340490"/>
                  <a:pt x="751218" y="2408372"/>
                  <a:pt x="762000" y="2424545"/>
                </a:cubicBezTo>
                <a:cubicBezTo>
                  <a:pt x="772868" y="2440848"/>
                  <a:pt x="791021" y="2451057"/>
                  <a:pt x="803564" y="2466109"/>
                </a:cubicBezTo>
                <a:cubicBezTo>
                  <a:pt x="890961" y="2570985"/>
                  <a:pt x="778359" y="2454756"/>
                  <a:pt x="858982" y="2535382"/>
                </a:cubicBezTo>
                <a:cubicBezTo>
                  <a:pt x="863600" y="2549236"/>
                  <a:pt x="865745" y="2564179"/>
                  <a:pt x="872837" y="2576945"/>
                </a:cubicBezTo>
                <a:cubicBezTo>
                  <a:pt x="912002" y="2647441"/>
                  <a:pt x="913925" y="2645741"/>
                  <a:pt x="955964" y="2687782"/>
                </a:cubicBezTo>
                <a:cubicBezTo>
                  <a:pt x="995211" y="2805525"/>
                  <a:pt x="940473" y="2661964"/>
                  <a:pt x="997528" y="2757054"/>
                </a:cubicBezTo>
                <a:cubicBezTo>
                  <a:pt x="1025748" y="2804087"/>
                  <a:pt x="988854" y="2802292"/>
                  <a:pt x="1052946" y="2826327"/>
                </a:cubicBezTo>
                <a:cubicBezTo>
                  <a:pt x="1099553" y="2843805"/>
                  <a:pt x="1130660" y="2840182"/>
                  <a:pt x="1177637" y="2840182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6BCEFF7-807D-44C8-A6D7-CC99621B0CCF}"/>
              </a:ext>
            </a:extLst>
          </p:cNvPr>
          <p:cNvSpPr/>
          <p:nvPr/>
        </p:nvSpPr>
        <p:spPr>
          <a:xfrm rot="173673">
            <a:off x="3051175" y="2501900"/>
            <a:ext cx="430213" cy="2868613"/>
          </a:xfrm>
          <a:custGeom>
            <a:avLst/>
            <a:gdLst>
              <a:gd name="connsiteX0" fmla="*/ 387927 w 431046"/>
              <a:gd name="connsiteY0" fmla="*/ 0 h 2867891"/>
              <a:gd name="connsiteX1" fmla="*/ 429490 w 431046"/>
              <a:gd name="connsiteY1" fmla="*/ 69273 h 2867891"/>
              <a:gd name="connsiteX2" fmla="*/ 415636 w 431046"/>
              <a:gd name="connsiteY2" fmla="*/ 346364 h 2867891"/>
              <a:gd name="connsiteX3" fmla="*/ 429490 w 431046"/>
              <a:gd name="connsiteY3" fmla="*/ 457200 h 2867891"/>
              <a:gd name="connsiteX4" fmla="*/ 401781 w 431046"/>
              <a:gd name="connsiteY4" fmla="*/ 748146 h 2867891"/>
              <a:gd name="connsiteX5" fmla="*/ 387927 w 431046"/>
              <a:gd name="connsiteY5" fmla="*/ 872837 h 2867891"/>
              <a:gd name="connsiteX6" fmla="*/ 360218 w 431046"/>
              <a:gd name="connsiteY6" fmla="*/ 955964 h 2867891"/>
              <a:gd name="connsiteX7" fmla="*/ 346363 w 431046"/>
              <a:gd name="connsiteY7" fmla="*/ 1330037 h 2867891"/>
              <a:gd name="connsiteX8" fmla="*/ 332509 w 431046"/>
              <a:gd name="connsiteY8" fmla="*/ 1371600 h 2867891"/>
              <a:gd name="connsiteX9" fmla="*/ 318654 w 431046"/>
              <a:gd name="connsiteY9" fmla="*/ 1634837 h 2867891"/>
              <a:gd name="connsiteX10" fmla="*/ 304800 w 431046"/>
              <a:gd name="connsiteY10" fmla="*/ 1704109 h 2867891"/>
              <a:gd name="connsiteX11" fmla="*/ 290945 w 431046"/>
              <a:gd name="connsiteY11" fmla="*/ 1828800 h 2867891"/>
              <a:gd name="connsiteX12" fmla="*/ 249381 w 431046"/>
              <a:gd name="connsiteY12" fmla="*/ 1967346 h 2867891"/>
              <a:gd name="connsiteX13" fmla="*/ 235527 w 431046"/>
              <a:gd name="connsiteY13" fmla="*/ 2008909 h 2867891"/>
              <a:gd name="connsiteX14" fmla="*/ 221672 w 431046"/>
              <a:gd name="connsiteY14" fmla="*/ 2050473 h 2867891"/>
              <a:gd name="connsiteX15" fmla="*/ 193963 w 431046"/>
              <a:gd name="connsiteY15" fmla="*/ 2244437 h 2867891"/>
              <a:gd name="connsiteX16" fmla="*/ 166254 w 431046"/>
              <a:gd name="connsiteY16" fmla="*/ 2286000 h 2867891"/>
              <a:gd name="connsiteX17" fmla="*/ 152400 w 431046"/>
              <a:gd name="connsiteY17" fmla="*/ 2341418 h 2867891"/>
              <a:gd name="connsiteX18" fmla="*/ 124690 w 431046"/>
              <a:gd name="connsiteY18" fmla="*/ 2424546 h 2867891"/>
              <a:gd name="connsiteX19" fmla="*/ 110836 w 431046"/>
              <a:gd name="connsiteY19" fmla="*/ 2466109 h 2867891"/>
              <a:gd name="connsiteX20" fmla="*/ 96981 w 431046"/>
              <a:gd name="connsiteY20" fmla="*/ 2521528 h 2867891"/>
              <a:gd name="connsiteX21" fmla="*/ 69272 w 431046"/>
              <a:gd name="connsiteY21" fmla="*/ 2604655 h 2867891"/>
              <a:gd name="connsiteX22" fmla="*/ 55418 w 431046"/>
              <a:gd name="connsiteY22" fmla="*/ 2687782 h 2867891"/>
              <a:gd name="connsiteX23" fmla="*/ 41563 w 431046"/>
              <a:gd name="connsiteY23" fmla="*/ 2784764 h 2867891"/>
              <a:gd name="connsiteX24" fmla="*/ 27709 w 431046"/>
              <a:gd name="connsiteY24" fmla="*/ 2826328 h 2867891"/>
              <a:gd name="connsiteX25" fmla="*/ 0 w 431046"/>
              <a:gd name="connsiteY25" fmla="*/ 2867891 h 286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1046" h="2867891">
                <a:moveTo>
                  <a:pt x="387927" y="0"/>
                </a:moveTo>
                <a:cubicBezTo>
                  <a:pt x="401781" y="23091"/>
                  <a:pt x="427343" y="42430"/>
                  <a:pt x="429490" y="69273"/>
                </a:cubicBezTo>
                <a:cubicBezTo>
                  <a:pt x="436865" y="161458"/>
                  <a:pt x="415636" y="253885"/>
                  <a:pt x="415636" y="346364"/>
                </a:cubicBezTo>
                <a:cubicBezTo>
                  <a:pt x="415636" y="383597"/>
                  <a:pt x="424872" y="420255"/>
                  <a:pt x="429490" y="457200"/>
                </a:cubicBezTo>
                <a:cubicBezTo>
                  <a:pt x="401277" y="880417"/>
                  <a:pt x="432104" y="520722"/>
                  <a:pt x="401781" y="748146"/>
                </a:cubicBezTo>
                <a:cubicBezTo>
                  <a:pt x="396254" y="789599"/>
                  <a:pt x="396128" y="831830"/>
                  <a:pt x="387927" y="872837"/>
                </a:cubicBezTo>
                <a:cubicBezTo>
                  <a:pt x="382199" y="901478"/>
                  <a:pt x="360218" y="955964"/>
                  <a:pt x="360218" y="955964"/>
                </a:cubicBezTo>
                <a:cubicBezTo>
                  <a:pt x="355600" y="1080655"/>
                  <a:pt x="354663" y="1205537"/>
                  <a:pt x="346363" y="1330037"/>
                </a:cubicBezTo>
                <a:cubicBezTo>
                  <a:pt x="345392" y="1344608"/>
                  <a:pt x="333831" y="1357056"/>
                  <a:pt x="332509" y="1371600"/>
                </a:cubicBezTo>
                <a:cubicBezTo>
                  <a:pt x="324554" y="1459106"/>
                  <a:pt x="325951" y="1547273"/>
                  <a:pt x="318654" y="1634837"/>
                </a:cubicBezTo>
                <a:cubicBezTo>
                  <a:pt x="316698" y="1658304"/>
                  <a:pt x="308130" y="1680798"/>
                  <a:pt x="304800" y="1704109"/>
                </a:cubicBezTo>
                <a:cubicBezTo>
                  <a:pt x="298886" y="1745508"/>
                  <a:pt x="297304" y="1787467"/>
                  <a:pt x="290945" y="1828800"/>
                </a:cubicBezTo>
                <a:cubicBezTo>
                  <a:pt x="284963" y="1867682"/>
                  <a:pt x="260168" y="1934985"/>
                  <a:pt x="249381" y="1967346"/>
                </a:cubicBezTo>
                <a:lnTo>
                  <a:pt x="235527" y="2008909"/>
                </a:lnTo>
                <a:lnTo>
                  <a:pt x="221672" y="2050473"/>
                </a:lnTo>
                <a:cubicBezTo>
                  <a:pt x="219647" y="2068696"/>
                  <a:pt x="207894" y="2207287"/>
                  <a:pt x="193963" y="2244437"/>
                </a:cubicBezTo>
                <a:cubicBezTo>
                  <a:pt x="188116" y="2260028"/>
                  <a:pt x="175490" y="2272146"/>
                  <a:pt x="166254" y="2286000"/>
                </a:cubicBezTo>
                <a:cubicBezTo>
                  <a:pt x="161636" y="2304473"/>
                  <a:pt x="157871" y="2323180"/>
                  <a:pt x="152400" y="2341418"/>
                </a:cubicBezTo>
                <a:cubicBezTo>
                  <a:pt x="144007" y="2369394"/>
                  <a:pt x="133927" y="2396837"/>
                  <a:pt x="124690" y="2424546"/>
                </a:cubicBezTo>
                <a:cubicBezTo>
                  <a:pt x="120072" y="2438400"/>
                  <a:pt x="114378" y="2451941"/>
                  <a:pt x="110836" y="2466109"/>
                </a:cubicBezTo>
                <a:cubicBezTo>
                  <a:pt x="106218" y="2484582"/>
                  <a:pt x="102453" y="2503290"/>
                  <a:pt x="96981" y="2521528"/>
                </a:cubicBezTo>
                <a:cubicBezTo>
                  <a:pt x="88588" y="2549504"/>
                  <a:pt x="69272" y="2604655"/>
                  <a:pt x="69272" y="2604655"/>
                </a:cubicBezTo>
                <a:cubicBezTo>
                  <a:pt x="64654" y="2632364"/>
                  <a:pt x="59689" y="2660017"/>
                  <a:pt x="55418" y="2687782"/>
                </a:cubicBezTo>
                <a:cubicBezTo>
                  <a:pt x="50453" y="2720058"/>
                  <a:pt x="47967" y="2752743"/>
                  <a:pt x="41563" y="2784764"/>
                </a:cubicBezTo>
                <a:cubicBezTo>
                  <a:pt x="38699" y="2799084"/>
                  <a:pt x="34240" y="2813266"/>
                  <a:pt x="27709" y="2826328"/>
                </a:cubicBezTo>
                <a:cubicBezTo>
                  <a:pt x="20263" y="2841221"/>
                  <a:pt x="0" y="2867891"/>
                  <a:pt x="0" y="2867891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8" name="TextBox 8">
            <a:extLst>
              <a:ext uri="{FF2B5EF4-FFF2-40B4-BE49-F238E27FC236}">
                <a16:creationId xmlns:a16="http://schemas.microsoft.com/office/drawing/2014/main" id="{394DF946-D59E-40F0-B301-7304A064B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1484313"/>
            <a:ext cx="2087562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Ectoderm</a:t>
            </a:r>
          </a:p>
        </p:txBody>
      </p:sp>
      <p:sp>
        <p:nvSpPr>
          <p:cNvPr id="8199" name="TextBox 9">
            <a:extLst>
              <a:ext uri="{FF2B5EF4-FFF2-40B4-BE49-F238E27FC236}">
                <a16:creationId xmlns:a16="http://schemas.microsoft.com/office/drawing/2014/main" id="{082D6994-3AA8-4D16-919A-4BAFEE3D5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3141663"/>
            <a:ext cx="2951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Mesenchyme</a:t>
            </a:r>
          </a:p>
        </p:txBody>
      </p:sp>
      <p:sp>
        <p:nvSpPr>
          <p:cNvPr id="8200" name="TextBox 10">
            <a:extLst>
              <a:ext uri="{FF2B5EF4-FFF2-40B4-BE49-F238E27FC236}">
                <a16:creationId xmlns:a16="http://schemas.microsoft.com/office/drawing/2014/main" id="{813FE0AB-03E5-498A-8A44-54B855ED2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2084388"/>
            <a:ext cx="4103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(</a:t>
            </a:r>
            <a:r>
              <a:rPr lang="en-US" altLang="en-US" sz="2000" b="1"/>
              <a:t>Ameloblasts</a:t>
            </a:r>
            <a:r>
              <a:rPr lang="en-US" altLang="en-US" sz="2000"/>
              <a:t> deposit enamel)</a:t>
            </a:r>
          </a:p>
        </p:txBody>
      </p:sp>
      <p:sp>
        <p:nvSpPr>
          <p:cNvPr id="8201" name="TextBox 11">
            <a:extLst>
              <a:ext uri="{FF2B5EF4-FFF2-40B4-BE49-F238E27FC236}">
                <a16:creationId xmlns:a16="http://schemas.microsoft.com/office/drawing/2014/main" id="{7D80DA3C-4615-4E82-A69F-D450BB0FA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3798888"/>
            <a:ext cx="475138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(</a:t>
            </a:r>
            <a:r>
              <a:rPr lang="en-US" altLang="en-US" sz="2000" b="1"/>
              <a:t>Odontoblasts</a:t>
            </a:r>
            <a:r>
              <a:rPr lang="en-US" altLang="en-US" sz="2000"/>
              <a:t> deposit dentine, </a:t>
            </a:r>
            <a:r>
              <a:rPr lang="en-US" altLang="en-US" sz="2000" b="1"/>
              <a:t>Cementoblasts</a:t>
            </a:r>
            <a:r>
              <a:rPr lang="en-US" altLang="en-US" sz="2000"/>
              <a:t> deposit cementum, </a:t>
            </a:r>
            <a:r>
              <a:rPr lang="en-US" altLang="en-US" sz="2000" b="1"/>
              <a:t>Fibroblasts</a:t>
            </a:r>
            <a:r>
              <a:rPr lang="en-US" altLang="en-US" sz="2000"/>
              <a:t> deposit periodontal and pulpal tissue) 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FF68AC-F173-4C0A-951B-57808F6C3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5877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A80713-1F17-4CD5-90D4-D8334EDA1A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260" t="22454" r="5903" b="-2764"/>
          <a:stretch/>
        </p:blipFill>
        <p:spPr>
          <a:xfrm>
            <a:off x="827584" y="1700808"/>
            <a:ext cx="7848872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5299" name="TextBox 4">
            <a:extLst>
              <a:ext uri="{FF2B5EF4-FFF2-40B4-BE49-F238E27FC236}">
                <a16:creationId xmlns:a16="http://schemas.microsoft.com/office/drawing/2014/main" id="{0D8B96E0-6B18-4809-BA37-94670E7BE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260350"/>
            <a:ext cx="2376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Ameloblastic fibroma</a:t>
            </a:r>
          </a:p>
        </p:txBody>
      </p:sp>
      <p:sp>
        <p:nvSpPr>
          <p:cNvPr id="55300" name="TextBox 1">
            <a:extLst>
              <a:ext uri="{FF2B5EF4-FFF2-40B4-BE49-F238E27FC236}">
                <a16:creationId xmlns:a16="http://schemas.microsoft.com/office/drawing/2014/main" id="{FC949C46-A275-47DC-9CED-BEC2C7C59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661025"/>
            <a:ext cx="734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Multilocular, impacted and displaced canine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3861F5-D32E-4484-91EE-172868917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0A2C8E-77C5-4AF7-89D7-BFFBD75C24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9052" t="28554" r="8263" b="5676"/>
          <a:stretch/>
        </p:blipFill>
        <p:spPr>
          <a:xfrm>
            <a:off x="827584" y="1597397"/>
            <a:ext cx="7560840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6323" name="TextBox 4">
            <a:extLst>
              <a:ext uri="{FF2B5EF4-FFF2-40B4-BE49-F238E27FC236}">
                <a16:creationId xmlns:a16="http://schemas.microsoft.com/office/drawing/2014/main" id="{95403D0E-0965-493C-ACDC-6DE10777B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60350"/>
            <a:ext cx="2592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Ameloblastic fibroma</a:t>
            </a:r>
          </a:p>
        </p:txBody>
      </p:sp>
      <p:sp>
        <p:nvSpPr>
          <p:cNvPr id="56324" name="TextBox 1">
            <a:extLst>
              <a:ext uri="{FF2B5EF4-FFF2-40B4-BE49-F238E27FC236}">
                <a16:creationId xmlns:a16="http://schemas.microsoft.com/office/drawing/2014/main" id="{8FFFC468-4C35-4A8C-965E-E275700D2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522913"/>
            <a:ext cx="6985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6 yr child, expansion and displacement of incisor teeth, unilocular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4E18CF-5511-4490-9555-AA472C403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587" y="5926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EA8FC6-9330-4490-9193-825407422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1052736"/>
            <a:ext cx="5090656" cy="4595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7347" name="TextBox 4">
            <a:extLst>
              <a:ext uri="{FF2B5EF4-FFF2-40B4-BE49-F238E27FC236}">
                <a16:creationId xmlns:a16="http://schemas.microsoft.com/office/drawing/2014/main" id="{84AB1D41-985B-4FF9-BC20-97173458B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88913"/>
            <a:ext cx="2665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Ameloblastic fibroma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EFC770-0731-42FA-92E6-78C14F7A1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3">
            <a:extLst>
              <a:ext uri="{FF2B5EF4-FFF2-40B4-BE49-F238E27FC236}">
                <a16:creationId xmlns:a16="http://schemas.microsoft.com/office/drawing/2014/main" id="{A6DFCC3F-BE9B-48FD-9DBF-44D343171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04813"/>
            <a:ext cx="62642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Ameloblastic fibro-dentinoma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/>
              <a:t>&amp;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Ameloblastic fibro-odontoma</a:t>
            </a:r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7B8BE379-8910-4E0D-A07E-9189FB62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2349500"/>
            <a:ext cx="7615237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Uncommon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same as </a:t>
            </a:r>
            <a:r>
              <a:rPr lang="en-ZA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ameloblastic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fibroma. The diagnosis depends on the microscopic tissue types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 features: 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n-ZA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ameloblastic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fibroma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Imaging features: 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mixed, radiolucent with few or numerous calcifications (small and round), or multiple scattered mature small pieces of enamel or dentine-like tissue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Microscopic: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odontogenic mesenchyme with </a:t>
            </a:r>
            <a:r>
              <a:rPr lang="en-ZA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ameloblastic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follicles and deposits of either dentine (-</a:t>
            </a:r>
            <a:r>
              <a:rPr lang="en-ZA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dentinoma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or dentine and enamel (-odontoma) 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Differential diagnosis: 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complex odontoma (mainly located in posterior jaw) 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708E3A-DF5D-43AF-852A-59EA8CAA4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6109701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Image15">
            <a:extLst>
              <a:ext uri="{FF2B5EF4-FFF2-40B4-BE49-F238E27FC236}">
                <a16:creationId xmlns:a16="http://schemas.microsoft.com/office/drawing/2014/main" id="{6D7E455D-F9B6-4251-A3E0-8D27BBEC5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1817215"/>
            <a:ext cx="3743325" cy="3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9395" name="Text Box 6">
            <a:extLst>
              <a:ext uri="{FF2B5EF4-FFF2-40B4-BE49-F238E27FC236}">
                <a16:creationId xmlns:a16="http://schemas.microsoft.com/office/drawing/2014/main" id="{71D3DA07-949E-4544-B248-821E1EE94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333375"/>
            <a:ext cx="3779837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00"/>
                </a:solidFill>
              </a:rPr>
              <a:t>Ameloblastic</a:t>
            </a:r>
            <a:r>
              <a:rPr lang="en-US" altLang="en-US" sz="1800" dirty="0">
                <a:solidFill>
                  <a:srgbClr val="000000"/>
                </a:solidFill>
              </a:rPr>
              <a:t> fibro-</a:t>
            </a:r>
            <a:r>
              <a:rPr lang="en-US" altLang="en-US" sz="1800" dirty="0" err="1">
                <a:solidFill>
                  <a:srgbClr val="000000"/>
                </a:solidFill>
              </a:rPr>
              <a:t>dentinoma</a:t>
            </a:r>
            <a:r>
              <a:rPr lang="en-US" altLang="en-US" sz="1800" dirty="0">
                <a:solidFill>
                  <a:srgbClr val="000000"/>
                </a:solidFill>
              </a:rPr>
              <a:t> &amp;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00"/>
                </a:solidFill>
              </a:rPr>
              <a:t>Ameloblastic</a:t>
            </a:r>
            <a:r>
              <a:rPr lang="en-US" altLang="en-US" sz="1800" dirty="0">
                <a:solidFill>
                  <a:srgbClr val="000000"/>
                </a:solidFill>
              </a:rPr>
              <a:t> fibro-odontoma</a:t>
            </a:r>
            <a:endParaRPr lang="en-GB" altLang="en-US" sz="1800" dirty="0">
              <a:solidFill>
                <a:srgbClr val="000000"/>
              </a:solidFill>
            </a:endParaRPr>
          </a:p>
        </p:txBody>
      </p:sp>
      <p:pic>
        <p:nvPicPr>
          <p:cNvPr id="27653" name="Picture 7" descr="Am fibr Odont">
            <a:extLst>
              <a:ext uri="{FF2B5EF4-FFF2-40B4-BE49-F238E27FC236}">
                <a16:creationId xmlns:a16="http://schemas.microsoft.com/office/drawing/2014/main" id="{732DB7C9-A2D5-411C-9970-800402B82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6839" b="15663"/>
          <a:stretch/>
        </p:blipFill>
        <p:spPr bwMode="auto">
          <a:xfrm>
            <a:off x="4507867" y="2348880"/>
            <a:ext cx="4453821" cy="3024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9397" name="TextBox 1">
            <a:extLst>
              <a:ext uri="{FF2B5EF4-FFF2-40B4-BE49-F238E27FC236}">
                <a16:creationId xmlns:a16="http://schemas.microsoft.com/office/drawing/2014/main" id="{C1F1488C-EF64-4C2D-811B-1B639E02A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805488"/>
            <a:ext cx="7705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Note the mineralized tissue and impacted and displaced teeth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EDCF5E-964B-C68F-6961-2B942763C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1880" y="6485411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80"/>
    </mc:Choice>
    <mc:Fallback xmlns="">
      <p:transition spd="slow" advTm="23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19B47B-61F5-462B-A34C-0E5904876F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5972"/>
          <a:stretch/>
        </p:blipFill>
        <p:spPr>
          <a:xfrm>
            <a:off x="1714134" y="1229469"/>
            <a:ext cx="4709549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419" name="Rectangle 4">
            <a:extLst>
              <a:ext uri="{FF2B5EF4-FFF2-40B4-BE49-F238E27FC236}">
                <a16:creationId xmlns:a16="http://schemas.microsoft.com/office/drawing/2014/main" id="{2081D73B-795A-4384-B526-57D842E16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260350"/>
            <a:ext cx="4572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Ameloblastic fibrodentinoma &amp;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Ameloblastic fibro-odontoma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60420" name="TextBox 1">
            <a:extLst>
              <a:ext uri="{FF2B5EF4-FFF2-40B4-BE49-F238E27FC236}">
                <a16:creationId xmlns:a16="http://schemas.microsoft.com/office/drawing/2014/main" id="{D61D8F3E-7393-4839-8042-BD455DA23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445125"/>
            <a:ext cx="3600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Mineralized tissue indicated by arrows 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BAF5FA-5D0D-446F-8D97-D1B012FA4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8232" y="60007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">
            <a:extLst>
              <a:ext uri="{FF2B5EF4-FFF2-40B4-BE49-F238E27FC236}">
                <a16:creationId xmlns:a16="http://schemas.microsoft.com/office/drawing/2014/main" id="{FB70036C-F3D2-4CE0-A59C-14D9C2FB6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260350"/>
            <a:ext cx="3959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Ameloblastic fibro-dentinoma &amp;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Ameloblastic fibro-odontoma</a:t>
            </a:r>
          </a:p>
        </p:txBody>
      </p:sp>
      <p:sp>
        <p:nvSpPr>
          <p:cNvPr id="61443" name="TextBox 3">
            <a:extLst>
              <a:ext uri="{FF2B5EF4-FFF2-40B4-BE49-F238E27FC236}">
                <a16:creationId xmlns:a16="http://schemas.microsoft.com/office/drawing/2014/main" id="{BCC8E642-BA49-42A2-878B-DDE36BEC9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5735638"/>
            <a:ext cx="568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Ameloblastic fibroma with hard tissue formation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FFCCC7-35FF-4476-A311-36A94E5D80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268760"/>
            <a:ext cx="5472608" cy="4104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70990BC-4EF5-484C-B794-50E2FD8A5C99}"/>
              </a:ext>
            </a:extLst>
          </p:cNvPr>
          <p:cNvCxnSpPr/>
          <p:nvPr/>
        </p:nvCxnSpPr>
        <p:spPr>
          <a:xfrm flipH="1" flipV="1">
            <a:off x="4500563" y="3644900"/>
            <a:ext cx="1223962" cy="20907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B8E0465-4B5C-454E-8DDA-776ABD29576C}"/>
              </a:ext>
            </a:extLst>
          </p:cNvPr>
          <p:cNvCxnSpPr/>
          <p:nvPr/>
        </p:nvCxnSpPr>
        <p:spPr>
          <a:xfrm flipV="1">
            <a:off x="4859338" y="3644900"/>
            <a:ext cx="504825" cy="6477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F54A0D-755B-4294-9DFE-D4D4A6CC8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983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3">
            <a:extLst>
              <a:ext uri="{FF2B5EF4-FFF2-40B4-BE49-F238E27FC236}">
                <a16:creationId xmlns:a16="http://schemas.microsoft.com/office/drawing/2014/main" id="{4A4CD8C8-E517-4056-B405-E9C3D6F58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836613"/>
            <a:ext cx="5616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Odontoameloblastoma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6ACECE-A5E3-43F5-8C70-543B9E24FB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6" t="25590" r="54725" b="10173"/>
          <a:stretch/>
        </p:blipFill>
        <p:spPr>
          <a:xfrm>
            <a:off x="4603421" y="1772815"/>
            <a:ext cx="4268634" cy="4104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2468" name="TextBox 3">
            <a:extLst>
              <a:ext uri="{FF2B5EF4-FFF2-40B4-BE49-F238E27FC236}">
                <a16:creationId xmlns:a16="http://schemas.microsoft.com/office/drawing/2014/main" id="{BFCD147B-B9E9-43DE-8010-E816CCA7F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690812"/>
            <a:ext cx="38877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Rare: less than 50 cases reported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Males, body of mandible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/>
              <a:t>Imaging</a:t>
            </a:r>
            <a:r>
              <a:rPr lang="en-US" altLang="en-US" sz="1800" dirty="0"/>
              <a:t>: resembles an ameloblastoma with calcifications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Diagnosis is microscopic 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73C716-9547-BE57-4127-44F2CFD72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150" y="5461804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99"/>
    </mc:Choice>
    <mc:Fallback xmlns="">
      <p:transition spd="slow" advTm="20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879D7B-68B2-4E29-AD20-C67BBC6606DC}"/>
              </a:ext>
            </a:extLst>
          </p:cNvPr>
          <p:cNvSpPr/>
          <p:nvPr/>
        </p:nvSpPr>
        <p:spPr>
          <a:xfrm>
            <a:off x="2195513" y="2205038"/>
            <a:ext cx="5545137" cy="230346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u="sng" dirty="0"/>
              <a:t>Group 3:</a:t>
            </a:r>
          </a:p>
          <a:p>
            <a:pPr algn="ctr">
              <a:defRPr/>
            </a:pPr>
            <a:r>
              <a:rPr lang="en-US" dirty="0"/>
              <a:t>Mesenchymal odontogenic tumors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BEFC85-DF2B-47AF-8D24-2B52A42C9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537321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3">
            <a:extLst>
              <a:ext uri="{FF2B5EF4-FFF2-40B4-BE49-F238E27FC236}">
                <a16:creationId xmlns:a16="http://schemas.microsoft.com/office/drawing/2014/main" id="{DD500383-9C98-4434-B167-C7AE87190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620713"/>
            <a:ext cx="5976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Odontogenic myxoma</a:t>
            </a:r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DFD89B7F-3471-4218-8BEC-F14406248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89138"/>
            <a:ext cx="835342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Uncommon, occurs only in jaw bones, slow-growing painless lesion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Age</a:t>
            </a:r>
            <a:r>
              <a:rPr lang="en-US" altLang="en-US" sz="1800"/>
              <a:t>: 2</a:t>
            </a:r>
            <a:r>
              <a:rPr lang="en-US" altLang="en-US" sz="1800" baseline="30000"/>
              <a:t>nd</a:t>
            </a:r>
            <a:r>
              <a:rPr lang="en-US" altLang="en-US" sz="1800"/>
              <a:t> – 4</a:t>
            </a:r>
            <a:r>
              <a:rPr lang="en-US" altLang="en-US" sz="1800" baseline="30000"/>
              <a:t>th</a:t>
            </a:r>
            <a:r>
              <a:rPr lang="en-US" altLang="en-US" sz="1800"/>
              <a:t> decade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Clinical:</a:t>
            </a:r>
            <a:r>
              <a:rPr lang="en-US" altLang="en-US" sz="1800"/>
              <a:t> size varies, may cause large swelling, may invade maxillary antrum, tooth displacement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Site</a:t>
            </a:r>
            <a:r>
              <a:rPr lang="en-US" altLang="en-US" sz="1800"/>
              <a:t>: mandible:maxilla 3:1, premolar/molar area; rarely in ramus and condyle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Imaging</a:t>
            </a:r>
            <a:r>
              <a:rPr lang="en-US" altLang="en-US" sz="1800"/>
              <a:t>: poorly defined in maxilla, variable cortication, smooth or scalloping border, rarely a spiculated peripheral cortical appearance that resembles osteosarcoma, unilocular but occasionally multilocular. The internal structure shows septa which may be straight, sharp and fine resembling a tennis-racket or curved (honey comb- and rarely a soap bubble appearance). Straight septa are characteristic for this tumor. Occasional tooth resorption.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Microscopic:</a:t>
            </a:r>
            <a:r>
              <a:rPr lang="en-US" altLang="en-US" sz="1800"/>
              <a:t> loosely woven gelatinous mesenchyme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Differential</a:t>
            </a:r>
            <a:r>
              <a:rPr lang="en-US" altLang="en-US" sz="1800"/>
              <a:t>: multilocular ameloblastoma, central giant cell granuloma, central hemangioma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EF3840-688A-46D0-A91D-9EC86784F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8913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>
            <a:extLst>
              <a:ext uri="{FF2B5EF4-FFF2-40B4-BE49-F238E27FC236}">
                <a16:creationId xmlns:a16="http://schemas.microsoft.com/office/drawing/2014/main" id="{ED6871C0-455A-497C-94A0-E4689E034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916113"/>
            <a:ext cx="82804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/>
              <a:t>Classification of odontogenic tumors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/>
              <a:t>Benign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/>
              <a:t>Malignant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A045DC-9DB2-4428-BAAF-DD28CD2AB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537321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6">
            <a:extLst>
              <a:ext uri="{FF2B5EF4-FFF2-40B4-BE49-F238E27FC236}">
                <a16:creationId xmlns:a16="http://schemas.microsoft.com/office/drawing/2014/main" id="{F2CCD76F-5FB6-41F1-901B-9C37116AD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260350"/>
            <a:ext cx="26654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Odontogenic myxoma</a:t>
            </a:r>
            <a:endParaRPr lang="en-GB" altLang="en-US" sz="1800">
              <a:solidFill>
                <a:srgbClr val="000000"/>
              </a:solidFill>
            </a:endParaRPr>
          </a:p>
        </p:txBody>
      </p:sp>
      <p:pic>
        <p:nvPicPr>
          <p:cNvPr id="56323" name="Picture 7" descr="613">
            <a:extLst>
              <a:ext uri="{FF2B5EF4-FFF2-40B4-BE49-F238E27FC236}">
                <a16:creationId xmlns:a16="http://schemas.microsoft.com/office/drawing/2014/main" id="{35C3BC3F-50CD-4227-9C6B-5C01D856D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644" y="908720"/>
            <a:ext cx="4023794" cy="341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24" name="Picture 8" descr="F Moya">
            <a:extLst>
              <a:ext uri="{FF2B5EF4-FFF2-40B4-BE49-F238E27FC236}">
                <a16:creationId xmlns:a16="http://schemas.microsoft.com/office/drawing/2014/main" id="{554F2B0D-E57E-4607-B12C-86C9B867A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6886" y="2122887"/>
            <a:ext cx="3885427" cy="3183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5541" name="TextBox 1">
            <a:extLst>
              <a:ext uri="{FF2B5EF4-FFF2-40B4-BE49-F238E27FC236}">
                <a16:creationId xmlns:a16="http://schemas.microsoft.com/office/drawing/2014/main" id="{092681D1-B8EB-4699-8AC9-1224DFC6C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819775"/>
            <a:ext cx="7702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Expansion of mandibular and maxillary alveolar processes. Note the dental indentations</a:t>
            </a:r>
            <a:endParaRPr lang="en-US" alt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E116C8-847A-43C3-A6F7-C132CD1BD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7664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290">
            <a:extLst>
              <a:ext uri="{FF2B5EF4-FFF2-40B4-BE49-F238E27FC236}">
                <a16:creationId xmlns:a16="http://schemas.microsoft.com/office/drawing/2014/main" id="{90354CF3-29CA-45DF-9B08-F99B32957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6627" y="716452"/>
            <a:ext cx="5050383" cy="4899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6563" name="TextBox 1">
            <a:extLst>
              <a:ext uri="{FF2B5EF4-FFF2-40B4-BE49-F238E27FC236}">
                <a16:creationId xmlns:a16="http://schemas.microsoft.com/office/drawing/2014/main" id="{D64418F5-5BE0-4A60-A6A5-F133156F5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5949950"/>
            <a:ext cx="5864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2000"/>
              <a:t>Internal  structure shows tennis racket appearance</a:t>
            </a:r>
          </a:p>
        </p:txBody>
      </p:sp>
      <p:sp>
        <p:nvSpPr>
          <p:cNvPr id="66564" name="TextBox 1">
            <a:extLst>
              <a:ext uri="{FF2B5EF4-FFF2-40B4-BE49-F238E27FC236}">
                <a16:creationId xmlns:a16="http://schemas.microsoft.com/office/drawing/2014/main" id="{23F23D61-58F7-4DCC-A850-96D86FEC4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60350"/>
            <a:ext cx="284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Odontogenic myxoma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B6DF62-259D-93B8-C0F4-C3CA9F3A8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5976888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3"/>
    </mc:Choice>
    <mc:Fallback xmlns="">
      <p:transition spd="slow" advTm="23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S Prinsloo">
            <a:extLst>
              <a:ext uri="{FF2B5EF4-FFF2-40B4-BE49-F238E27FC236}">
                <a16:creationId xmlns:a16="http://schemas.microsoft.com/office/drawing/2014/main" id="{E23D6ECB-5A77-4D4F-91B9-1F604D55A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7643" y="1488281"/>
            <a:ext cx="6135687" cy="4602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7587" name="TextBox 1">
            <a:extLst>
              <a:ext uri="{FF2B5EF4-FFF2-40B4-BE49-F238E27FC236}">
                <a16:creationId xmlns:a16="http://schemas.microsoft.com/office/drawing/2014/main" id="{2AD06D3C-364A-4789-88C5-DB653570D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6145213"/>
            <a:ext cx="474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2000">
                <a:solidFill>
                  <a:srgbClr val="000000"/>
                </a:solidFill>
              </a:rPr>
              <a:t>Tennis racket / lace like pattern</a:t>
            </a:r>
          </a:p>
        </p:txBody>
      </p:sp>
      <p:sp>
        <p:nvSpPr>
          <p:cNvPr id="67588" name="TextBox 2">
            <a:extLst>
              <a:ext uri="{FF2B5EF4-FFF2-40B4-BE49-F238E27FC236}">
                <a16:creationId xmlns:a16="http://schemas.microsoft.com/office/drawing/2014/main" id="{ECED51E7-860E-48E2-AC4D-DC2D5464B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404813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Odontogenic myxoma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F07EF5-566E-4EC1-9DB8-7AB10F704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626557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Content Placeholder 4">
            <a:extLst>
              <a:ext uri="{FF2B5EF4-FFF2-40B4-BE49-F238E27FC236}">
                <a16:creationId xmlns:a16="http://schemas.microsoft.com/office/drawing/2014/main" id="{3F93D373-BC32-45B0-94BB-9E3A0970B0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58236" y="1052736"/>
            <a:ext cx="6048672" cy="4587833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8611" name="TextBox 1">
            <a:extLst>
              <a:ext uri="{FF2B5EF4-FFF2-40B4-BE49-F238E27FC236}">
                <a16:creationId xmlns:a16="http://schemas.microsoft.com/office/drawing/2014/main" id="{B727EF97-9B88-48D7-8359-F7C4EBE01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260350"/>
            <a:ext cx="3059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Odontogenic myxoma</a:t>
            </a:r>
          </a:p>
        </p:txBody>
      </p:sp>
      <p:sp>
        <p:nvSpPr>
          <p:cNvPr id="68612" name="TextBox 1">
            <a:extLst>
              <a:ext uri="{FF2B5EF4-FFF2-40B4-BE49-F238E27FC236}">
                <a16:creationId xmlns:a16="http://schemas.microsoft.com/office/drawing/2014/main" id="{A4479907-71A1-4362-9EAE-6E91E2C3F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805488"/>
            <a:ext cx="7561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Large myxoma  with tooth displacement and internal septa arranged at right angles (tennis racket appearance)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1056A1-8FD1-41E2-AB03-550E5653D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550" y="5500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Content Placeholder 4">
            <a:extLst>
              <a:ext uri="{FF2B5EF4-FFF2-40B4-BE49-F238E27FC236}">
                <a16:creationId xmlns:a16="http://schemas.microsoft.com/office/drawing/2014/main" id="{0D4A7DEF-18C8-4436-BB24-8112922BCD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608"/>
          <a:stretch/>
        </p:blipFill>
        <p:spPr>
          <a:xfrm>
            <a:off x="2357747" y="980728"/>
            <a:ext cx="4428505" cy="4525963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9635" name="TextBox 1">
            <a:extLst>
              <a:ext uri="{FF2B5EF4-FFF2-40B4-BE49-F238E27FC236}">
                <a16:creationId xmlns:a16="http://schemas.microsoft.com/office/drawing/2014/main" id="{DA0E3669-218D-41F7-9441-CA3354A0B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404813"/>
            <a:ext cx="316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Odontogenic myxoma</a:t>
            </a:r>
          </a:p>
        </p:txBody>
      </p:sp>
      <p:sp>
        <p:nvSpPr>
          <p:cNvPr id="69636" name="TextBox 1">
            <a:extLst>
              <a:ext uri="{FF2B5EF4-FFF2-40B4-BE49-F238E27FC236}">
                <a16:creationId xmlns:a16="http://schemas.microsoft.com/office/drawing/2014/main" id="{6F45B9B0-E412-4378-A407-EFA661D5F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5660269"/>
            <a:ext cx="504031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Expansion into the ramus, well defined multilocular, cortical thinning.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0CA639-DD93-4C44-BFFA-A96B28F60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572453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Image15">
            <a:extLst>
              <a:ext uri="{FF2B5EF4-FFF2-40B4-BE49-F238E27FC236}">
                <a16:creationId xmlns:a16="http://schemas.microsoft.com/office/drawing/2014/main" id="{FF76E6D6-7A33-4686-8B9D-DB3046E66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664" y="1196752"/>
            <a:ext cx="5976938" cy="4187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659" name="TextBox 1">
            <a:extLst>
              <a:ext uri="{FF2B5EF4-FFF2-40B4-BE49-F238E27FC236}">
                <a16:creationId xmlns:a16="http://schemas.microsoft.com/office/drawing/2014/main" id="{F767104E-74F5-49FF-9033-F9F8775BF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2" y="5806629"/>
            <a:ext cx="58324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1800" dirty="0">
                <a:solidFill>
                  <a:srgbClr val="000000"/>
                </a:solidFill>
              </a:rPr>
              <a:t>Myxoid appearance</a:t>
            </a:r>
          </a:p>
        </p:txBody>
      </p:sp>
      <p:sp>
        <p:nvSpPr>
          <p:cNvPr id="70660" name="TextBox 1">
            <a:extLst>
              <a:ext uri="{FF2B5EF4-FFF2-40B4-BE49-F238E27FC236}">
                <a16:creationId xmlns:a16="http://schemas.microsoft.com/office/drawing/2014/main" id="{283712ED-969F-4A8D-AD01-B14C01480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404813"/>
            <a:ext cx="2952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Odontogenic myxoma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2ED0CE-EDC2-4FB4-AA50-C2A45CAF0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6099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3">
            <a:extLst>
              <a:ext uri="{FF2B5EF4-FFF2-40B4-BE49-F238E27FC236}">
                <a16:creationId xmlns:a16="http://schemas.microsoft.com/office/drawing/2014/main" id="{4C07C293-6D55-4746-883E-4D7C3881F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49275"/>
            <a:ext cx="7343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/>
              <a:t>Cementoblastoma</a:t>
            </a:r>
          </a:p>
        </p:txBody>
      </p:sp>
      <p:sp>
        <p:nvSpPr>
          <p:cNvPr id="71683" name="Rectangle 1">
            <a:extLst>
              <a:ext uri="{FF2B5EF4-FFF2-40B4-BE49-F238E27FC236}">
                <a16:creationId xmlns:a16="http://schemas.microsoft.com/office/drawing/2014/main" id="{830564BC-D06F-463E-8DB5-00ABDEAC6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412875"/>
            <a:ext cx="7559675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Rare; usually associated with permanent teeth (rare in primary dentition)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Age: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ZA" altLang="en-US" sz="1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4</a:t>
            </a:r>
            <a:r>
              <a:rPr lang="en-ZA" altLang="en-US" sz="1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decade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Clinical: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may be painful, associated with a vital permanent tooth, displacement of adjacent tooth/teeth, cortical bony expansion and perforation when large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posterior mandible, rare in maxilla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Imaging: 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 to 2-3 cm in diameter, well-defined mixed or radiopaque lesion attached to the apex of a molar or premolar surrounded by a radiolucent rim and frequently a corticated border, external root resorption is characteristic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Microscopic: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cementum deposited on root surface  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Differential diagnosis: 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focal </a:t>
            </a:r>
            <a:r>
              <a:rPr lang="en-ZA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cemento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-osseous dysplasia</a:t>
            </a: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hypercementosis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focal sclerosing osteomyelitis; dense bone island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FBA110-12A8-4E8D-9B9C-323E4C816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1760" y="63087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Erich.raubenheimer\Desktop\Documents\Interim pics 2013\CementoblastomNkuna SM F 42.jpg">
            <a:extLst>
              <a:ext uri="{FF2B5EF4-FFF2-40B4-BE49-F238E27FC236}">
                <a16:creationId xmlns:a16="http://schemas.microsoft.com/office/drawing/2014/main" id="{D043CDB8-AAB0-40FF-9225-6E94755AA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36784" t="30572" r="16503" b="-2"/>
          <a:stretch/>
        </p:blipFill>
        <p:spPr bwMode="auto">
          <a:xfrm>
            <a:off x="2339752" y="2132856"/>
            <a:ext cx="3948696" cy="3462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D1B032A-F18C-454E-BA67-8A728C2A5D9E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4941168"/>
            <a:ext cx="690214" cy="43204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08" name="TextBox 2">
            <a:extLst>
              <a:ext uri="{FF2B5EF4-FFF2-40B4-BE49-F238E27FC236}">
                <a16:creationId xmlns:a16="http://schemas.microsoft.com/office/drawing/2014/main" id="{05E0CA5B-C124-4EA2-93B6-CAB0B7C8A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75" y="260350"/>
            <a:ext cx="2486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Cementoblastoma</a:t>
            </a:r>
          </a:p>
        </p:txBody>
      </p:sp>
      <p:sp>
        <p:nvSpPr>
          <p:cNvPr id="72709" name="TextBox 1">
            <a:extLst>
              <a:ext uri="{FF2B5EF4-FFF2-40B4-BE49-F238E27FC236}">
                <a16:creationId xmlns:a16="http://schemas.microsoft.com/office/drawing/2014/main" id="{6CCD5DFF-76B0-4BCC-A0B7-8CFEFA4A6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6110288"/>
            <a:ext cx="7488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Well defined with radiolucent rim and cortical border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ACD602-0E27-5FE8-003A-C22CD27E6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2564904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31"/>
    </mc:Choice>
    <mc:Fallback xmlns="">
      <p:transition spd="slow" advTm="28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5">
            <a:extLst>
              <a:ext uri="{FF2B5EF4-FFF2-40B4-BE49-F238E27FC236}">
                <a16:creationId xmlns:a16="http://schemas.microsoft.com/office/drawing/2014/main" id="{3594B3F6-4B9B-4D40-88D2-9CB1EC6E4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" y="6061857"/>
            <a:ext cx="8567738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</a:rPr>
              <a:t>Attached to root, root resorption, radiolucent capsule</a:t>
            </a:r>
            <a:endParaRPr lang="en-GB" altLang="en-US" sz="2000" dirty="0">
              <a:solidFill>
                <a:srgbClr val="000000"/>
              </a:solidFill>
            </a:endParaRPr>
          </a:p>
        </p:txBody>
      </p:sp>
      <p:sp>
        <p:nvSpPr>
          <p:cNvPr id="73732" name="TextBox 1">
            <a:extLst>
              <a:ext uri="{FF2B5EF4-FFF2-40B4-BE49-F238E27FC236}">
                <a16:creationId xmlns:a16="http://schemas.microsoft.com/office/drawing/2014/main" id="{A425C2B6-0B06-4FD3-860A-EDA3D1D5C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04813"/>
            <a:ext cx="2808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Cementoblastoma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EFC57D-05CF-4EFC-B9AE-1D4ED0DA5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6326337"/>
            <a:ext cx="304800" cy="30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6A47E9-75D8-4823-AA87-952EF8BF04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392" r="21437"/>
          <a:stretch/>
        </p:blipFill>
        <p:spPr>
          <a:xfrm>
            <a:off x="2447764" y="908720"/>
            <a:ext cx="4248472" cy="4750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3">
            <a:extLst>
              <a:ext uri="{FF2B5EF4-FFF2-40B4-BE49-F238E27FC236}">
                <a16:creationId xmlns:a16="http://schemas.microsoft.com/office/drawing/2014/main" id="{07798FA9-7969-4BB1-AACB-43401A5FE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765175"/>
            <a:ext cx="59769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Odontogenic fibroma</a:t>
            </a:r>
          </a:p>
        </p:txBody>
      </p:sp>
      <p:sp>
        <p:nvSpPr>
          <p:cNvPr id="74755" name="Rectangle 1">
            <a:extLst>
              <a:ext uri="{FF2B5EF4-FFF2-40B4-BE49-F238E27FC236}">
                <a16:creationId xmlns:a16="http://schemas.microsoft.com/office/drawing/2014/main" id="{27FE49A4-38B3-4185-AB44-8C833CD7B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863" y="1628775"/>
            <a:ext cx="666115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Rare, both central (in bone) and peripheral (in soft tissue) types</a:t>
            </a:r>
          </a:p>
          <a:p>
            <a:pPr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Age: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 to 39 years, </a:t>
            </a:r>
            <a:r>
              <a:rPr lang="en-ZA" alt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female:male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2.2:1</a:t>
            </a:r>
          </a:p>
          <a:p>
            <a:pPr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Clinical: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asymptomatic, swelling, mobility of teeth</a:t>
            </a:r>
          </a:p>
          <a:p>
            <a:pPr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Site: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more common in mandible, molar/ premolar region </a:t>
            </a:r>
          </a:p>
          <a:p>
            <a:pPr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Imaging: 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 defined, unilocular (radiolucent and cyst-like) or multilocular, expansion common in mandible but rarely in maxilla, tooth displacement and root resorption</a:t>
            </a:r>
          </a:p>
          <a:p>
            <a:pPr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Microscopy: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odontogenic mesenchyme with inactive epithelial remnants</a:t>
            </a:r>
          </a:p>
          <a:p>
            <a:pPr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ZA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Differential:</a:t>
            </a: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odontogenic myxoma, giant cell granuloma   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6AEA21-8A24-4D11-8E1F-35BA9155C0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566124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>
            <a:extLst>
              <a:ext uri="{FF2B5EF4-FFF2-40B4-BE49-F238E27FC236}">
                <a16:creationId xmlns:a16="http://schemas.microsoft.com/office/drawing/2014/main" id="{05383865-B582-41EA-B465-069A62C6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913" y="260350"/>
            <a:ext cx="69135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Classification of Odontogenic Tumours</a:t>
            </a:r>
            <a:endParaRPr lang="en-GB" altLang="en-US" sz="2800" b="1"/>
          </a:p>
        </p:txBody>
      </p:sp>
      <p:sp>
        <p:nvSpPr>
          <p:cNvPr id="10243" name="Text Box 6">
            <a:extLst>
              <a:ext uri="{FF2B5EF4-FFF2-40B4-BE49-F238E27FC236}">
                <a16:creationId xmlns:a16="http://schemas.microsoft.com/office/drawing/2014/main" id="{3C4BB7AB-8E01-4A1A-AC9B-10C13965F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984250"/>
            <a:ext cx="8964612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u="sng" dirty="0"/>
              <a:t>BENIGN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/>
              <a:t>Odontogenic epithelium: </a:t>
            </a:r>
            <a:r>
              <a:rPr lang="en-US" altLang="en-US" sz="2000" dirty="0" err="1"/>
              <a:t>ameloblastoma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adenomatoid</a:t>
            </a:r>
            <a:r>
              <a:rPr lang="en-US" altLang="en-US" sz="2000" dirty="0"/>
              <a:t> odontogenic tumor, calcifying epithelial odontogenic tumor, squamous odontogenic tumor, clear cell odontogenic tumor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/>
              <a:t>Odontogenic epithelium &amp; mesenchyme: </a:t>
            </a:r>
            <a:r>
              <a:rPr lang="en-US" altLang="en-US" sz="2000" dirty="0" err="1"/>
              <a:t>odontoma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ameloblastic</a:t>
            </a:r>
            <a:r>
              <a:rPr lang="en-US" altLang="en-US" sz="2000" dirty="0"/>
              <a:t> fibroma, </a:t>
            </a:r>
            <a:r>
              <a:rPr lang="en-US" altLang="en-US" sz="2000" dirty="0" err="1"/>
              <a:t>ameloblastic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fibrodentinoma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ameloblastic</a:t>
            </a:r>
            <a:r>
              <a:rPr lang="en-US" altLang="en-US" sz="2000" dirty="0"/>
              <a:t> fibro-odontoma, </a:t>
            </a:r>
            <a:r>
              <a:rPr lang="en-US" altLang="en-US" sz="2000" dirty="0" err="1"/>
              <a:t>odontoameloblastoma</a:t>
            </a:r>
            <a:r>
              <a:rPr lang="en-US" altLang="en-US" sz="2000" dirty="0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/>
              <a:t>Odontogenic mesenchyme: </a:t>
            </a:r>
            <a:r>
              <a:rPr lang="en-US" altLang="en-US" sz="2000" dirty="0"/>
              <a:t>benign </a:t>
            </a:r>
            <a:r>
              <a:rPr lang="en-US" altLang="en-US" sz="2000" dirty="0" err="1"/>
              <a:t>cementoblastoma</a:t>
            </a:r>
            <a:r>
              <a:rPr lang="en-US" altLang="en-US" sz="2000" dirty="0"/>
              <a:t>, odontogenic myxoma, odontogenic fibroma</a:t>
            </a:r>
            <a:endParaRPr lang="en-GB" altLang="en-US" sz="2000" dirty="0"/>
          </a:p>
        </p:txBody>
      </p:sp>
      <p:sp>
        <p:nvSpPr>
          <p:cNvPr id="10244" name="TextBox 1">
            <a:extLst>
              <a:ext uri="{FF2B5EF4-FFF2-40B4-BE49-F238E27FC236}">
                <a16:creationId xmlns:a16="http://schemas.microsoft.com/office/drawing/2014/main" id="{B2496009-AF05-49AB-8A94-51A3CC599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4203700"/>
            <a:ext cx="842486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 dirty="0"/>
              <a:t>MALIGNANT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/>
              <a:t>Odontogenic carcinomas </a:t>
            </a:r>
            <a:r>
              <a:rPr lang="en-US" altLang="en-US" sz="2000" dirty="0"/>
              <a:t>(odontogenic epithelium): malignant ameloblastoma, primary intraosseous ca, malignant changes in cysts 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/>
              <a:t>Odontogenic carcinosarcoma </a:t>
            </a:r>
            <a:r>
              <a:rPr lang="en-US" altLang="en-US" sz="2000" dirty="0"/>
              <a:t>(mixed epithelial &amp; mesenchymal dental tissue)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/>
              <a:t>Odontogenic sarcomas</a:t>
            </a:r>
            <a:r>
              <a:rPr lang="en-US" altLang="en-US" sz="2000" dirty="0"/>
              <a:t>: (odontogenic mesenchyme) </a:t>
            </a:r>
            <a:r>
              <a:rPr lang="en-US" altLang="en-US" sz="2000" dirty="0" err="1"/>
              <a:t>ameloblastic</a:t>
            </a:r>
            <a:r>
              <a:rPr lang="en-US" altLang="en-US" sz="2000" dirty="0"/>
              <a:t> sarcoma (fibro-, </a:t>
            </a:r>
            <a:r>
              <a:rPr lang="en-US" altLang="en-US" sz="2000" dirty="0" err="1"/>
              <a:t>dentino</a:t>
            </a:r>
            <a:r>
              <a:rPr lang="en-US" altLang="en-US" sz="2000" dirty="0"/>
              <a:t>- or </a:t>
            </a:r>
            <a:r>
              <a:rPr lang="en-US" altLang="en-US" sz="2000" dirty="0" err="1"/>
              <a:t>odontosarcoma</a:t>
            </a:r>
            <a:r>
              <a:rPr lang="en-US" altLang="en-US" sz="2000" dirty="0"/>
              <a:t>)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B935A2-287C-41D2-9586-326DC922F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3808" y="6450013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>
            <a:extLst>
              <a:ext uri="{FF2B5EF4-FFF2-40B4-BE49-F238E27FC236}">
                <a16:creationId xmlns:a16="http://schemas.microsoft.com/office/drawing/2014/main" id="{71AA9797-E0B7-49F3-BCF2-717093D36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50" t="65786" r="53986" b="6390"/>
          <a:stretch/>
        </p:blipFill>
        <p:spPr bwMode="auto">
          <a:xfrm>
            <a:off x="2123728" y="1988840"/>
            <a:ext cx="5040560" cy="3395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5779" name="TextBox 4">
            <a:extLst>
              <a:ext uri="{FF2B5EF4-FFF2-40B4-BE49-F238E27FC236}">
                <a16:creationId xmlns:a16="http://schemas.microsoft.com/office/drawing/2014/main" id="{429691ED-8077-4BE1-AF1B-0F14AD2E0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181" y="404664"/>
            <a:ext cx="432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Odontogenic fibroma (central type)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2665878-2EA5-45D1-8D7B-6850C5279815}"/>
              </a:ext>
            </a:extLst>
          </p:cNvPr>
          <p:cNvSpPr/>
          <p:nvPr/>
        </p:nvSpPr>
        <p:spPr>
          <a:xfrm>
            <a:off x="3492500" y="2859088"/>
            <a:ext cx="2951163" cy="165576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781" name="TextBox 2">
            <a:extLst>
              <a:ext uri="{FF2B5EF4-FFF2-40B4-BE49-F238E27FC236}">
                <a16:creationId xmlns:a16="http://schemas.microsoft.com/office/drawing/2014/main" id="{E1A46D6C-8E52-4BC9-8710-DCFE77AFE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5805488"/>
            <a:ext cx="5113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Multilocular odontogenic fibroma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5B85FD-C410-DA27-8DE6-EA85DD163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5546408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1"/>
    </mc:Choice>
    <mc:Fallback xmlns="">
      <p:transition spd="slow" advTm="14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3">
            <a:extLst>
              <a:ext uri="{FF2B5EF4-FFF2-40B4-BE49-F238E27FC236}">
                <a16:creationId xmlns:a16="http://schemas.microsoft.com/office/drawing/2014/main" id="{5E45E41D-32B0-4C4E-A209-66DAA2A6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412776"/>
            <a:ext cx="7189787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</a:rPr>
              <a:t>Malignancies of odontogenic origin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700" b="1" dirty="0">
                <a:solidFill>
                  <a:srgbClr val="000000"/>
                </a:solidFill>
                <a:cs typeface="Arial" panose="020B0604020202020204" pitchFamily="34" charset="0"/>
              </a:rPr>
              <a:t>WHO 2017)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7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		Odontogenic carcinoma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rgbClr val="000000"/>
                </a:solidFill>
                <a:cs typeface="Arial" panose="020B0604020202020204" pitchFamily="34" charset="0"/>
              </a:rPr>
              <a:t>			</a:t>
            </a:r>
            <a:r>
              <a:rPr lang="en-US" altLang="en-US" sz="2100" dirty="0" err="1">
                <a:cs typeface="Arial" panose="020B0604020202020204" pitchFamily="34" charset="0"/>
              </a:rPr>
              <a:t>Ameloblastic</a:t>
            </a:r>
            <a:r>
              <a:rPr lang="en-US" altLang="en-US" sz="2100" dirty="0">
                <a:cs typeface="Arial" panose="020B0604020202020204" pitchFamily="34" charset="0"/>
              </a:rPr>
              <a:t> carcinoma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rgbClr val="000000"/>
                </a:solidFill>
                <a:cs typeface="Arial" panose="020B0604020202020204" pitchFamily="34" charset="0"/>
              </a:rPr>
              <a:t>			Primary intraosseous carcinoma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rgbClr val="000000"/>
                </a:solidFill>
                <a:cs typeface="Arial" panose="020B0604020202020204" pitchFamily="34" charset="0"/>
              </a:rPr>
              <a:t>			Sclerosing odontogenic carcinoma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rgbClr val="000000"/>
                </a:solidFill>
                <a:cs typeface="Arial" panose="020B0604020202020204" pitchFamily="34" charset="0"/>
              </a:rPr>
              <a:t>			Clear cell odontogenic carcinoma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rgbClr val="000000"/>
                </a:solidFill>
                <a:cs typeface="Arial" panose="020B0604020202020204" pitchFamily="34" charset="0"/>
              </a:rPr>
              <a:t>			Ghost cell odontogenic carcinoma</a:t>
            </a:r>
            <a:endParaRPr lang="en-US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		Odontogenic carcinosarcoma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		 Odontogenic sarcoma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F67BBC-8814-4F49-916E-EF6740793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594928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3">
            <a:extLst>
              <a:ext uri="{FF2B5EF4-FFF2-40B4-BE49-F238E27FC236}">
                <a16:creationId xmlns:a16="http://schemas.microsoft.com/office/drawing/2014/main" id="{B1D7E213-7C6A-46FA-9DE5-771104D3D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476250"/>
            <a:ext cx="3671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Malignant odontogenic tumors</a:t>
            </a:r>
          </a:p>
        </p:txBody>
      </p:sp>
      <p:sp>
        <p:nvSpPr>
          <p:cNvPr id="77827" name="TextBox 4">
            <a:extLst>
              <a:ext uri="{FF2B5EF4-FFF2-40B4-BE49-F238E27FC236}">
                <a16:creationId xmlns:a16="http://schemas.microsoft.com/office/drawing/2014/main" id="{D3D9331C-F72B-4150-92B0-67F40FE2C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916113"/>
            <a:ext cx="76327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Frequently develop in neglected and recurrent ameloblastoma.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/>
              <a:t>Clinical</a:t>
            </a:r>
            <a:r>
              <a:rPr lang="en-US" altLang="en-US" sz="1800" dirty="0"/>
              <a:t>: adults, prevalent in posterior mandible, rapidly enlarging central destructive growth, permanent anesthesia with soft tissue ulceration and pathological fracture at a late stage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/>
              <a:t>Imaging:</a:t>
            </a:r>
            <a:r>
              <a:rPr lang="en-US" altLang="en-US" sz="1800" dirty="0"/>
              <a:t> poorly defined destructive growth within bone often with floating teeth, moth eaten appearance, cortical bone destruction and soft tissue infiltration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/>
              <a:t>Microscopy</a:t>
            </a:r>
            <a:r>
              <a:rPr lang="en-US" altLang="en-US" sz="1800" dirty="0"/>
              <a:t>: diagnosis depends on microscopic examination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/>
              <a:t>Differential:</a:t>
            </a:r>
            <a:r>
              <a:rPr lang="en-US" altLang="en-US" sz="1800" dirty="0"/>
              <a:t> mucosal malignancies that infiltrate the jaw bones, metastatic lesions, osteosarcoma and suppurative osteomyelitis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8DE328-F2FC-35F4-3122-3A71500FF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3848" y="569595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9"/>
    </mc:Choice>
    <mc:Fallback xmlns="">
      <p:transition spd="slow" advTm="1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1">
            <a:extLst>
              <a:ext uri="{FF2B5EF4-FFF2-40B4-BE49-F238E27FC236}">
                <a16:creationId xmlns:a16="http://schemas.microsoft.com/office/drawing/2014/main" id="{6C8A12A5-F844-4A48-AB81-1955946AD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260350"/>
            <a:ext cx="3313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/>
              <a:t>Malignant odontogenic tumors</a:t>
            </a:r>
          </a:p>
        </p:txBody>
      </p:sp>
      <p:pic>
        <p:nvPicPr>
          <p:cNvPr id="78851" name="Picture 1">
            <a:extLst>
              <a:ext uri="{FF2B5EF4-FFF2-40B4-BE49-F238E27FC236}">
                <a16:creationId xmlns:a16="http://schemas.microsoft.com/office/drawing/2014/main" id="{5B7DD8D8-06C0-415C-A151-D2C8C11A1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908050"/>
            <a:ext cx="37465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Box 1">
            <a:extLst>
              <a:ext uri="{FF2B5EF4-FFF2-40B4-BE49-F238E27FC236}">
                <a16:creationId xmlns:a16="http://schemas.microsoft.com/office/drawing/2014/main" id="{AC059B50-4AFC-4C22-81DA-EDA864D3A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850" y="5811838"/>
            <a:ext cx="4248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/>
              <a:t>Extensive cortical bone destruction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22B5D5-6A41-4351-9449-31C378214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8">
            <a:extLst>
              <a:ext uri="{FF2B5EF4-FFF2-40B4-BE49-F238E27FC236}">
                <a16:creationId xmlns:a16="http://schemas.microsoft.com/office/drawing/2014/main" id="{2943EB77-FC3D-4D3B-9172-DA77D6B6E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333375"/>
            <a:ext cx="3455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Malignant odontogenic tumors </a:t>
            </a:r>
            <a:endParaRPr lang="en-GB" altLang="en-US" sz="1800"/>
          </a:p>
        </p:txBody>
      </p:sp>
      <p:pic>
        <p:nvPicPr>
          <p:cNvPr id="70660" name="Picture 12" descr="12">
            <a:extLst>
              <a:ext uri="{FF2B5EF4-FFF2-40B4-BE49-F238E27FC236}">
                <a16:creationId xmlns:a16="http://schemas.microsoft.com/office/drawing/2014/main" id="{FD94CCD0-D30F-4CA5-8890-B47C2A8E3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1325"/>
          <a:stretch>
            <a:fillRect/>
          </a:stretch>
        </p:blipFill>
        <p:spPr bwMode="auto">
          <a:xfrm>
            <a:off x="2022758" y="986011"/>
            <a:ext cx="5387410" cy="432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9876" name="TextBox 1">
            <a:extLst>
              <a:ext uri="{FF2B5EF4-FFF2-40B4-BE49-F238E27FC236}">
                <a16:creationId xmlns:a16="http://schemas.microsoft.com/office/drawing/2014/main" id="{96E65CA1-57AC-48E9-8646-394C21B65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88" y="5589588"/>
            <a:ext cx="396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ZA" altLang="en-US" sz="1800"/>
              <a:t>Poorly circumscribed and destructive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4F9C4B-E0BD-477C-8F51-C09FD8146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>
            <a:extLst>
              <a:ext uri="{FF2B5EF4-FFF2-40B4-BE49-F238E27FC236}">
                <a16:creationId xmlns:a16="http://schemas.microsoft.com/office/drawing/2014/main" id="{37C4AE11-B19B-4F56-9EB8-BB3320861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865188"/>
            <a:ext cx="4464050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2">
            <a:extLst>
              <a:ext uri="{FF2B5EF4-FFF2-40B4-BE49-F238E27FC236}">
                <a16:creationId xmlns:a16="http://schemas.microsoft.com/office/drawing/2014/main" id="{5ED9E8CA-5FC3-4CD2-848B-ADC9D80CA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93925"/>
            <a:ext cx="4176712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Box 3">
            <a:extLst>
              <a:ext uri="{FF2B5EF4-FFF2-40B4-BE49-F238E27FC236}">
                <a16:creationId xmlns:a16="http://schemas.microsoft.com/office/drawing/2014/main" id="{90D5366C-4554-428B-ABBB-21BBFF2E1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33375"/>
            <a:ext cx="3024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</a:rPr>
              <a:t>Odontogenic malignancies</a:t>
            </a:r>
          </a:p>
        </p:txBody>
      </p:sp>
      <p:sp>
        <p:nvSpPr>
          <p:cNvPr id="80901" name="TextBox 4">
            <a:extLst>
              <a:ext uri="{FF2B5EF4-FFF2-40B4-BE49-F238E27FC236}">
                <a16:creationId xmlns:a16="http://schemas.microsoft.com/office/drawing/2014/main" id="{D6AF1CB9-A8A6-4495-82EA-289481DE4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57" y="5834087"/>
            <a:ext cx="8497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Malignant odontogenic epithelium resembling the follicles of an ameloblastoma with mitotic activity and necrosis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6DF96C8-B06F-4AA8-AC40-182821ECE0AA}"/>
              </a:ext>
            </a:extLst>
          </p:cNvPr>
          <p:cNvCxnSpPr/>
          <p:nvPr/>
        </p:nvCxnSpPr>
        <p:spPr>
          <a:xfrm flipH="1">
            <a:off x="1403350" y="1484313"/>
            <a:ext cx="360363" cy="57626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85A4663-536B-4A78-8F22-4C0E344C5DE2}"/>
              </a:ext>
            </a:extLst>
          </p:cNvPr>
          <p:cNvCxnSpPr>
            <a:cxnSpLocks/>
          </p:cNvCxnSpPr>
          <p:nvPr/>
        </p:nvCxnSpPr>
        <p:spPr>
          <a:xfrm flipH="1" flipV="1">
            <a:off x="3563938" y="3276600"/>
            <a:ext cx="360362" cy="5842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E1E36B12-6EC5-464A-B821-51F527BF0604}"/>
              </a:ext>
            </a:extLst>
          </p:cNvPr>
          <p:cNvSpPr/>
          <p:nvPr/>
        </p:nvSpPr>
        <p:spPr>
          <a:xfrm>
            <a:off x="6156325" y="3500438"/>
            <a:ext cx="1366838" cy="93662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4F1E61-A56E-4D33-A6D3-B97188528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B935CB-D1BE-4A43-AD99-2C7EA8C70C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589" t="10243" r="4926" b="9279"/>
          <a:stretch/>
        </p:blipFill>
        <p:spPr>
          <a:xfrm>
            <a:off x="611559" y="822832"/>
            <a:ext cx="8146069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1923" name="TextBox 1">
            <a:extLst>
              <a:ext uri="{FF2B5EF4-FFF2-40B4-BE49-F238E27FC236}">
                <a16:creationId xmlns:a16="http://schemas.microsoft.com/office/drawing/2014/main" id="{05E27332-AB7F-45F5-BB9D-C8E976A86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188913"/>
            <a:ext cx="3348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/>
              <a:t>Odontogenic malignancy</a:t>
            </a:r>
          </a:p>
        </p:txBody>
      </p:sp>
      <p:sp>
        <p:nvSpPr>
          <p:cNvPr id="81924" name="TextBox 2">
            <a:extLst>
              <a:ext uri="{FF2B5EF4-FFF2-40B4-BE49-F238E27FC236}">
                <a16:creationId xmlns:a16="http://schemas.microsoft.com/office/drawing/2014/main" id="{F0056C6D-47F4-4356-AE2E-9576E4A45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8" y="5349875"/>
            <a:ext cx="78168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 err="1"/>
              <a:t>Ameloblastic</a:t>
            </a:r>
            <a:r>
              <a:rPr lang="en-US" altLang="en-US" sz="2000" dirty="0"/>
              <a:t> carcinoma: note the destruction of the inferior cortex with soft tissue invasion and breaching of the alveolar crest without the expansion that is characteristic of an ameloblastoma.  </a:t>
            </a:r>
          </a:p>
          <a:p>
            <a:r>
              <a:rPr lang="en-US" altLang="en-US" dirty="0"/>
              <a:t> 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A3062B-004F-42D6-B4EC-7B435B7C2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>
            <a:extLst>
              <a:ext uri="{FF2B5EF4-FFF2-40B4-BE49-F238E27FC236}">
                <a16:creationId xmlns:a16="http://schemas.microsoft.com/office/drawing/2014/main" id="{2D3E0FE3-85C0-4BAC-AAA8-6F989762B3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720" y="1124744"/>
            <a:ext cx="4670425" cy="4552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947" name="TextBox 1">
            <a:extLst>
              <a:ext uri="{FF2B5EF4-FFF2-40B4-BE49-F238E27FC236}">
                <a16:creationId xmlns:a16="http://schemas.microsoft.com/office/drawing/2014/main" id="{DE43E231-C6B4-4C2A-801D-C0DCFC0A4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333375"/>
            <a:ext cx="2952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/>
              <a:t>Odontogenic malignancy</a:t>
            </a:r>
          </a:p>
        </p:txBody>
      </p:sp>
      <p:sp>
        <p:nvSpPr>
          <p:cNvPr id="82948" name="TextBox 2">
            <a:extLst>
              <a:ext uri="{FF2B5EF4-FFF2-40B4-BE49-F238E27FC236}">
                <a16:creationId xmlns:a16="http://schemas.microsoft.com/office/drawing/2014/main" id="{351E4EFD-4692-41BB-907B-5AFEE2C3A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6021388"/>
            <a:ext cx="7127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/>
              <a:t>Axial image showing cortical destruction without gross expansion of the mandible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F32FAA-F564-49F7-867A-EF5B28FA3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486916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53FDF-009B-41DA-A9B9-E76BC458B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1" t="11459" r="5901" b="10173"/>
          <a:stretch/>
        </p:blipFill>
        <p:spPr>
          <a:xfrm>
            <a:off x="827584" y="980728"/>
            <a:ext cx="7776864" cy="4392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3971" name="TextBox 1">
            <a:extLst>
              <a:ext uri="{FF2B5EF4-FFF2-40B4-BE49-F238E27FC236}">
                <a16:creationId xmlns:a16="http://schemas.microsoft.com/office/drawing/2014/main" id="{0E0067F1-C653-4DB2-8444-58817541C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404813"/>
            <a:ext cx="316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/>
              <a:t>Odontogenic malignancy</a:t>
            </a:r>
          </a:p>
        </p:txBody>
      </p:sp>
      <p:sp>
        <p:nvSpPr>
          <p:cNvPr id="83972" name="TextBox 4">
            <a:extLst>
              <a:ext uri="{FF2B5EF4-FFF2-40B4-BE49-F238E27FC236}">
                <a16:creationId xmlns:a16="http://schemas.microsoft.com/office/drawing/2014/main" id="{DBE33EA8-93C6-4093-A9A8-252D50C80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589588"/>
            <a:ext cx="75612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/>
              <a:t>Primary intraosseous carcinoma: moth eaten appearance with gross destruction of the left mandible, infiltration of the soft tissue adjacent to the inferior border of the mandible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5E8047-5D0C-4FB5-A4CC-B898676FE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823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5">
            <a:extLst>
              <a:ext uri="{FF2B5EF4-FFF2-40B4-BE49-F238E27FC236}">
                <a16:creationId xmlns:a16="http://schemas.microsoft.com/office/drawing/2014/main" id="{F64E749E-1E98-4749-AEC7-466503386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1628775"/>
            <a:ext cx="54006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/>
              <a:t>More information is available on internet and in the prescribed textbook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sz="2400" b="1" dirty="0"/>
              <a:t>Thank you for your attention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D77646-1F95-462F-A01E-0109C6A69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566124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5F4E964-E93F-48DF-8A62-DCB647AE68EB}"/>
              </a:ext>
            </a:extLst>
          </p:cNvPr>
          <p:cNvSpPr/>
          <p:nvPr/>
        </p:nvSpPr>
        <p:spPr>
          <a:xfrm>
            <a:off x="1979613" y="1412875"/>
            <a:ext cx="5832475" cy="23764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u="sng" dirty="0"/>
              <a:t>Group 1:</a:t>
            </a:r>
          </a:p>
          <a:p>
            <a:pPr algn="ctr">
              <a:defRPr/>
            </a:pPr>
            <a:r>
              <a:rPr lang="en-US" dirty="0"/>
              <a:t>Benign epithelial odontogenic tumors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F82B98-02E8-4D56-A871-E609CD21A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514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>
            <a:extLst>
              <a:ext uri="{FF2B5EF4-FFF2-40B4-BE49-F238E27FC236}">
                <a16:creationId xmlns:a16="http://schemas.microsoft.com/office/drawing/2014/main" id="{4759A993-703C-4A81-8BA5-A2AD22A21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628775"/>
            <a:ext cx="54737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/>
              <a:t>Ameloblastoma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	Central </a:t>
            </a:r>
            <a:r>
              <a:rPr lang="en-US" altLang="en-US" sz="2400"/>
              <a:t>(in bone)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		Unilocular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		Multilocular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	Peripheral </a:t>
            </a:r>
            <a:r>
              <a:rPr lang="en-US" altLang="en-US" sz="2400"/>
              <a:t>(in soft tissues)</a:t>
            </a:r>
            <a:endParaRPr lang="en-US" altLang="en-US" sz="2400" b="1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6831A1-744F-4C3F-889F-46F29D6B9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544522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23809</TotalTime>
  <Words>2286</Words>
  <Application>Microsoft Office PowerPoint</Application>
  <PresentationFormat>On-screen Show (4:3)</PresentationFormat>
  <Paragraphs>295</Paragraphs>
  <Slides>79</Slides>
  <Notes>0</Notes>
  <HiddenSlides>0</HiddenSlides>
  <MMClips>79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4" baseType="lpstr">
      <vt:lpstr>Arial</vt:lpstr>
      <vt:lpstr>Calibri</vt:lpstr>
      <vt:lpstr>Calibri Light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Ejraub</dc:creator>
  <cp:lastModifiedBy>User</cp:lastModifiedBy>
  <cp:revision>748</cp:revision>
  <cp:lastPrinted>2021-02-08T09:24:19Z</cp:lastPrinted>
  <dcterms:created xsi:type="dcterms:W3CDTF">2008-01-14T10:02:47Z</dcterms:created>
  <dcterms:modified xsi:type="dcterms:W3CDTF">2023-08-17T12:53:55Z</dcterms:modified>
</cp:coreProperties>
</file>